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5"/>
  </p:notesMasterIdLst>
  <p:sldIdLst>
    <p:sldId id="257" r:id="rId2"/>
    <p:sldId id="267" r:id="rId3"/>
    <p:sldId id="268" r:id="rId4"/>
    <p:sldId id="269" r:id="rId5"/>
    <p:sldId id="270" r:id="rId6"/>
    <p:sldId id="271" r:id="rId7"/>
    <p:sldId id="272" r:id="rId8"/>
    <p:sldId id="273" r:id="rId9"/>
    <p:sldId id="274" r:id="rId10"/>
    <p:sldId id="275" r:id="rId11"/>
    <p:sldId id="276" r:id="rId12"/>
    <p:sldId id="277" r:id="rId13"/>
    <p:sldId id="278"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46" y="72"/>
      </p:cViewPr>
      <p:guideLst>
        <p:guide orient="horz" pos="2160"/>
        <p:guide pos="2880"/>
      </p:guideLst>
    </p:cSldViewPr>
  </p:slideViewPr>
  <p:notesTextViewPr>
    <p:cViewPr>
      <p:scale>
        <a:sx n="1" d="1"/>
        <a:sy n="1" d="1"/>
      </p:scale>
      <p:origin x="0" y="0"/>
    </p:cViewPr>
  </p:notesTextViewPr>
  <p:notesViewPr>
    <p:cSldViewPr>
      <p:cViewPr>
        <p:scale>
          <a:sx n="120" d="100"/>
          <a:sy n="120" d="100"/>
        </p:scale>
        <p:origin x="-624" y="447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665ACB3-6520-4D6F-8976-1F27C91DC718}" type="datetimeFigureOut">
              <a:rPr lang="en-US" smtClean="0"/>
              <a:t>4/13/2018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0C79D16-0EDF-4B94-A8D6-E4EE3D7AA3E8}" type="slidenum">
              <a:rPr lang="en-US" smtClean="0"/>
              <a:t>‹#›</a:t>
            </a:fld>
            <a:endParaRPr lang="en-US"/>
          </a:p>
        </p:txBody>
      </p:sp>
    </p:spTree>
    <p:extLst>
      <p:ext uri="{BB962C8B-B14F-4D97-AF65-F5344CB8AC3E}">
        <p14:creationId xmlns:p14="http://schemas.microsoft.com/office/powerpoint/2010/main" val="19365945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0C79D16-0EDF-4B94-A8D6-E4EE3D7AA3E8}" type="slidenum">
              <a:rPr lang="en-US" smtClean="0"/>
              <a:t>1</a:t>
            </a:fld>
            <a:endParaRPr lang="en-US"/>
          </a:p>
        </p:txBody>
      </p:sp>
    </p:spTree>
    <p:extLst>
      <p:ext uri="{BB962C8B-B14F-4D97-AF65-F5344CB8AC3E}">
        <p14:creationId xmlns:p14="http://schemas.microsoft.com/office/powerpoint/2010/main" val="313743841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a:xfrm>
            <a:off x="1143000" y="685800"/>
            <a:ext cx="4572000" cy="3429000"/>
          </a:xfrm>
          <a:ln/>
        </p:spPr>
      </p:sp>
      <p:sp>
        <p:nvSpPr>
          <p:cNvPr id="3" name="Notes Placeholder 2"/>
          <p:cNvSpPr>
            <a:spLocks noGrp="1"/>
          </p:cNvSpPr>
          <p:nvPr>
            <p:ph type="body" idx="1"/>
          </p:nvPr>
        </p:nvSpPr>
        <p:spPr/>
        <p:txBody>
          <a:bodyPr>
            <a:normAutofit/>
          </a:bodyPr>
          <a:lstStyle/>
          <a:p>
            <a:pPr>
              <a:defRPr/>
            </a:pPr>
            <a:endParaRPr lang="en-US" dirty="0"/>
          </a:p>
        </p:txBody>
      </p:sp>
      <p:sp>
        <p:nvSpPr>
          <p:cNvPr id="37893" name="Slide Number Placeholder 4"/>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22338" eaLnBrk="0" hangingPunct="0">
              <a:spcBef>
                <a:spcPct val="30000"/>
              </a:spcBef>
              <a:defRPr sz="1200">
                <a:solidFill>
                  <a:schemeClr val="tx1"/>
                </a:solidFill>
                <a:latin typeface="Times New Roman" pitchFamily="18" charset="0"/>
              </a:defRPr>
            </a:lvl1pPr>
            <a:lvl2pPr marL="742950" indent="-285750" algn="l" defTabSz="922338" eaLnBrk="0" hangingPunct="0">
              <a:spcBef>
                <a:spcPct val="30000"/>
              </a:spcBef>
              <a:buChar char="•"/>
              <a:defRPr sz="1200">
                <a:solidFill>
                  <a:schemeClr val="tx1"/>
                </a:solidFill>
                <a:latin typeface="Times New Roman" pitchFamily="18" charset="0"/>
              </a:defRPr>
            </a:lvl2pPr>
            <a:lvl3pPr marL="1143000" indent="-228600" algn="l" defTabSz="922338" eaLnBrk="0" hangingPunct="0">
              <a:spcBef>
                <a:spcPct val="30000"/>
              </a:spcBef>
              <a:defRPr sz="1200">
                <a:solidFill>
                  <a:schemeClr val="tx1"/>
                </a:solidFill>
                <a:latin typeface="Times New Roman" pitchFamily="18" charset="0"/>
              </a:defRPr>
            </a:lvl3pPr>
            <a:lvl4pPr marL="1600200" indent="-228600" algn="l" defTabSz="922338" eaLnBrk="0" hangingPunct="0">
              <a:spcBef>
                <a:spcPct val="30000"/>
              </a:spcBef>
              <a:defRPr sz="1200">
                <a:solidFill>
                  <a:schemeClr val="tx1"/>
                </a:solidFill>
                <a:latin typeface="Times New Roman" pitchFamily="18" charset="0"/>
              </a:defRPr>
            </a:lvl4pPr>
            <a:lvl5pPr marL="2057400" indent="-228600" algn="l" defTabSz="922338" eaLnBrk="0" hangingPunct="0">
              <a:spcBef>
                <a:spcPct val="30000"/>
              </a:spcBef>
              <a:defRPr sz="1200">
                <a:solidFill>
                  <a:schemeClr val="tx1"/>
                </a:solidFill>
                <a:latin typeface="Times New Roman" pitchFamily="18" charset="0"/>
              </a:defRPr>
            </a:lvl5pPr>
            <a:lvl6pPr marL="2514600" indent="-228600" defTabSz="922338" eaLnBrk="0" fontAlgn="base" hangingPunct="0">
              <a:spcBef>
                <a:spcPct val="30000"/>
              </a:spcBef>
              <a:spcAft>
                <a:spcPct val="0"/>
              </a:spcAft>
              <a:defRPr sz="1200">
                <a:solidFill>
                  <a:schemeClr val="tx1"/>
                </a:solidFill>
                <a:latin typeface="Times New Roman" pitchFamily="18" charset="0"/>
              </a:defRPr>
            </a:lvl6pPr>
            <a:lvl7pPr marL="2971800" indent="-228600" defTabSz="922338" eaLnBrk="0" fontAlgn="base" hangingPunct="0">
              <a:spcBef>
                <a:spcPct val="30000"/>
              </a:spcBef>
              <a:spcAft>
                <a:spcPct val="0"/>
              </a:spcAft>
              <a:defRPr sz="1200">
                <a:solidFill>
                  <a:schemeClr val="tx1"/>
                </a:solidFill>
                <a:latin typeface="Times New Roman" pitchFamily="18" charset="0"/>
              </a:defRPr>
            </a:lvl7pPr>
            <a:lvl8pPr marL="3429000" indent="-228600" defTabSz="922338" eaLnBrk="0" fontAlgn="base" hangingPunct="0">
              <a:spcBef>
                <a:spcPct val="30000"/>
              </a:spcBef>
              <a:spcAft>
                <a:spcPct val="0"/>
              </a:spcAft>
              <a:defRPr sz="1200">
                <a:solidFill>
                  <a:schemeClr val="tx1"/>
                </a:solidFill>
                <a:latin typeface="Times New Roman" pitchFamily="18" charset="0"/>
              </a:defRPr>
            </a:lvl8pPr>
            <a:lvl9pPr marL="3886200" indent="-228600" defTabSz="922338" eaLnBrk="0" fontAlgn="base" hangingPunct="0">
              <a:spcBef>
                <a:spcPct val="30000"/>
              </a:spcBef>
              <a:spcAft>
                <a:spcPct val="0"/>
              </a:spcAft>
              <a:defRPr sz="1200">
                <a:solidFill>
                  <a:schemeClr val="tx1"/>
                </a:solidFill>
                <a:latin typeface="Times New Roman" pitchFamily="18" charset="0"/>
              </a:defRPr>
            </a:lvl9pPr>
          </a:lstStyle>
          <a:p>
            <a:pPr algn="r" eaLnBrk="1" hangingPunct="1">
              <a:spcBef>
                <a:spcPct val="0"/>
              </a:spcBef>
            </a:pPr>
            <a:fld id="{8EFC2D36-1FB3-493A-AE86-631A92BBAE57}" type="slidenum">
              <a:rPr lang="en-US" altLang="en-US" smtClean="0">
                <a:solidFill>
                  <a:prstClr val="black"/>
                </a:solidFill>
              </a:rPr>
              <a:pPr algn="r" eaLnBrk="1" hangingPunct="1">
                <a:spcBef>
                  <a:spcPct val="0"/>
                </a:spcBef>
              </a:pPr>
              <a:t>10</a:t>
            </a:fld>
            <a:endParaRPr lang="en-US" altLang="en-US">
              <a:solidFill>
                <a:prstClr val="black"/>
              </a:solidFill>
            </a:endParaRPr>
          </a:p>
        </p:txBody>
      </p:sp>
    </p:spTree>
    <p:extLst>
      <p:ext uri="{BB962C8B-B14F-4D97-AF65-F5344CB8AC3E}">
        <p14:creationId xmlns:p14="http://schemas.microsoft.com/office/powerpoint/2010/main" val="9868311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lvl="0" indent="-342900" fontAlgn="base">
              <a:spcAft>
                <a:spcPts val="300"/>
              </a:spcAft>
              <a:buSzPts val="1200"/>
              <a:buFont typeface="Symbol"/>
              <a:buChar char=""/>
              <a:tabLst>
                <a:tab pos="228600" algn="l"/>
              </a:tabLst>
            </a:pPr>
            <a:r>
              <a:rPr lang="en-US" spc="-10" dirty="0">
                <a:latin typeface="Times New Roman"/>
                <a:ea typeface="Times New Roman"/>
              </a:rPr>
              <a:t>Divide students into 2 or 3 teams.</a:t>
            </a:r>
            <a:endParaRPr lang="en-US" dirty="0">
              <a:latin typeface="Times New Roman"/>
              <a:ea typeface="Calibri"/>
            </a:endParaRPr>
          </a:p>
          <a:p>
            <a:pPr marL="342900" lvl="0" indent="-342900" fontAlgn="base">
              <a:spcAft>
                <a:spcPts val="300"/>
              </a:spcAft>
              <a:buSzPts val="1200"/>
              <a:buFont typeface="Symbol"/>
              <a:buChar char=""/>
              <a:tabLst>
                <a:tab pos="228600" algn="l"/>
              </a:tabLst>
            </a:pPr>
            <a:r>
              <a:rPr lang="en-US" spc="-10" dirty="0">
                <a:latin typeface="Times New Roman"/>
                <a:ea typeface="Times New Roman"/>
              </a:rPr>
              <a:t>Give each team a different colored piece of paper. This piece of paper will be used by the team leader to signal that their team has an answer.</a:t>
            </a:r>
            <a:endParaRPr lang="en-US" dirty="0">
              <a:latin typeface="Times New Roman"/>
              <a:ea typeface="Calibri"/>
            </a:endParaRPr>
          </a:p>
          <a:p>
            <a:pPr marL="342900" lvl="0" indent="-342900" fontAlgn="base">
              <a:spcAft>
                <a:spcPts val="300"/>
              </a:spcAft>
              <a:buSzPts val="1200"/>
              <a:buFont typeface="Symbol"/>
              <a:buChar char=""/>
              <a:tabLst>
                <a:tab pos="228600" algn="l"/>
              </a:tabLst>
            </a:pPr>
            <a:r>
              <a:rPr lang="en-US" spc="-10" dirty="0">
                <a:latin typeface="Times New Roman"/>
                <a:ea typeface="Times New Roman"/>
              </a:rPr>
              <a:t>Ask each of the questions below, one at a time. Each team should talk amongst themselves to come up with their answer. When the team has an answer, the team leader should raise the colored piece of paper. The team that raises the paper first has the opportunity to share their answer. If they don’t get it right the next team to raise their paper can share their answer. The team gets one point for each correct answer. </a:t>
            </a:r>
            <a:endParaRPr lang="en-US" dirty="0">
              <a:latin typeface="Times New Roman"/>
              <a:ea typeface="Calibri"/>
            </a:endParaRPr>
          </a:p>
          <a:p>
            <a:pPr marL="342900" lvl="0" indent="-342900" fontAlgn="base">
              <a:spcAft>
                <a:spcPts val="300"/>
              </a:spcAft>
              <a:buSzPts val="1200"/>
              <a:buFont typeface="Symbol"/>
              <a:buChar char=""/>
              <a:tabLst>
                <a:tab pos="228600" algn="l"/>
              </a:tabLst>
            </a:pPr>
            <a:r>
              <a:rPr lang="en-US" spc="-10" dirty="0">
                <a:latin typeface="Times New Roman"/>
                <a:ea typeface="Times New Roman"/>
              </a:rPr>
              <a:t>The team with the most points at the end wins a small prize (e.g.,  candy). </a:t>
            </a:r>
            <a:endParaRPr lang="en-US" dirty="0">
              <a:latin typeface="Times New Roman"/>
              <a:ea typeface="Calibri"/>
            </a:endParaRPr>
          </a:p>
          <a:p>
            <a:pPr marL="342900" lvl="0" indent="-342900" fontAlgn="base">
              <a:spcAft>
                <a:spcPts val="300"/>
              </a:spcAft>
              <a:buSzPts val="1200"/>
              <a:buFont typeface="Symbol"/>
              <a:buChar char=""/>
              <a:tabLst>
                <a:tab pos="228600" algn="l"/>
              </a:tabLst>
            </a:pPr>
            <a:r>
              <a:rPr lang="en-US" spc="-10" dirty="0">
                <a:latin typeface="Times New Roman"/>
                <a:ea typeface="Times New Roman"/>
              </a:rPr>
              <a:t>When the game is over, the trainer should review the questions and the correct answers using the content below. </a:t>
            </a:r>
            <a:endParaRPr lang="en-US" dirty="0">
              <a:latin typeface="Times New Roman"/>
              <a:ea typeface="Calibri"/>
            </a:endParaRPr>
          </a:p>
          <a:p>
            <a:pPr marL="228600" marR="0" algn="just">
              <a:spcBef>
                <a:spcPts val="0"/>
              </a:spcBef>
              <a:spcAft>
                <a:spcPts val="0"/>
              </a:spcAft>
            </a:pPr>
            <a:r>
              <a:rPr lang="en-US" b="1" i="1" dirty="0">
                <a:latin typeface="Times New Roman"/>
                <a:ea typeface="Calibri"/>
              </a:rPr>
              <a:t>Question 1:</a:t>
            </a:r>
            <a:r>
              <a:rPr lang="en-US" dirty="0">
                <a:latin typeface="Times New Roman"/>
                <a:ea typeface="Calibri"/>
              </a:rPr>
              <a:t> Which contraceptive methods are safe for young women under age 25 to use who have not had children? </a:t>
            </a:r>
          </a:p>
          <a:p>
            <a:pPr marL="228600" marR="0" algn="just">
              <a:spcBef>
                <a:spcPts val="0"/>
              </a:spcBef>
              <a:spcAft>
                <a:spcPts val="600"/>
              </a:spcAft>
            </a:pPr>
            <a:r>
              <a:rPr lang="en-US" b="1" i="1" dirty="0">
                <a:latin typeface="Times New Roman"/>
                <a:ea typeface="Calibri"/>
              </a:rPr>
              <a:t>Answer 1:</a:t>
            </a:r>
            <a:r>
              <a:rPr lang="en-US" dirty="0">
                <a:latin typeface="Times New Roman"/>
                <a:ea typeface="Calibri"/>
              </a:rPr>
              <a:t> Nearly all contraceptive methods are safe for women of all ages, this include pills, </a:t>
            </a:r>
            <a:r>
              <a:rPr lang="en-US" dirty="0" err="1">
                <a:latin typeface="Times New Roman"/>
                <a:ea typeface="Calibri"/>
              </a:rPr>
              <a:t>injectables</a:t>
            </a:r>
            <a:r>
              <a:rPr lang="en-US" dirty="0">
                <a:latin typeface="Times New Roman"/>
                <a:ea typeface="Calibri"/>
              </a:rPr>
              <a:t>, implants, IUDs, condoms, and more. </a:t>
            </a:r>
          </a:p>
          <a:p>
            <a:pPr marL="228600" marR="0" algn="just">
              <a:spcBef>
                <a:spcPts val="0"/>
              </a:spcBef>
              <a:spcAft>
                <a:spcPts val="600"/>
              </a:spcAft>
            </a:pPr>
            <a:r>
              <a:rPr lang="en-US" dirty="0">
                <a:latin typeface="Times New Roman"/>
                <a:ea typeface="Calibri"/>
              </a:rPr>
              <a:t>Continue on next slide note pages</a:t>
            </a:r>
          </a:p>
        </p:txBody>
      </p:sp>
      <p:sp>
        <p:nvSpPr>
          <p:cNvPr id="4" name="Slide Number Placeholder 3"/>
          <p:cNvSpPr>
            <a:spLocks noGrp="1"/>
          </p:cNvSpPr>
          <p:nvPr>
            <p:ph type="sldNum" sz="quarter" idx="10"/>
          </p:nvPr>
        </p:nvSpPr>
        <p:spPr/>
        <p:txBody>
          <a:bodyPr/>
          <a:lstStyle/>
          <a:p>
            <a:fld id="{CD345A4F-722F-4C36-8192-69006F731DB1}" type="slidenum">
              <a:rPr lang="en-US" smtClean="0">
                <a:solidFill>
                  <a:prstClr val="black"/>
                </a:solidFill>
              </a:rPr>
              <a:pPr/>
              <a:t>11</a:t>
            </a:fld>
            <a:endParaRPr lang="en-US">
              <a:solidFill>
                <a:prstClr val="black"/>
              </a:solidFill>
            </a:endParaRPr>
          </a:p>
        </p:txBody>
      </p:sp>
    </p:spTree>
    <p:extLst>
      <p:ext uri="{BB962C8B-B14F-4D97-AF65-F5344CB8AC3E}">
        <p14:creationId xmlns:p14="http://schemas.microsoft.com/office/powerpoint/2010/main" val="183696817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a:spcAft>
                <a:spcPts val="300"/>
              </a:spcAft>
              <a:tabLst>
                <a:tab pos="228600" algn="l"/>
              </a:tabLst>
            </a:pPr>
            <a:r>
              <a:rPr lang="en-US" b="1" i="1" spc="-10" dirty="0">
                <a:latin typeface="Times New Roman"/>
                <a:ea typeface="Times New Roman"/>
              </a:rPr>
              <a:t>Question 2:</a:t>
            </a:r>
            <a:r>
              <a:rPr lang="en-US" b="1" spc="-10" dirty="0">
                <a:latin typeface="Times New Roman"/>
                <a:ea typeface="Times New Roman"/>
              </a:rPr>
              <a:t> </a:t>
            </a:r>
            <a:r>
              <a:rPr lang="en-US" spc="-10" dirty="0">
                <a:latin typeface="Times New Roman"/>
                <a:ea typeface="Times New Roman"/>
              </a:rPr>
              <a:t> What methods can be used while a woman is breastfeeding?</a:t>
            </a:r>
            <a:endParaRPr lang="en-US" dirty="0">
              <a:latin typeface="Times New Roman"/>
              <a:ea typeface="Calibri"/>
            </a:endParaRPr>
          </a:p>
          <a:p>
            <a:pPr marL="228600">
              <a:spcAft>
                <a:spcPts val="300"/>
              </a:spcAft>
              <a:tabLst>
                <a:tab pos="228600" algn="l"/>
              </a:tabLst>
            </a:pPr>
            <a:r>
              <a:rPr lang="en-US" b="1" i="1" spc="-10" dirty="0">
                <a:latin typeface="Times New Roman"/>
                <a:ea typeface="Times New Roman"/>
              </a:rPr>
              <a:t>Answer 2:</a:t>
            </a:r>
            <a:r>
              <a:rPr lang="en-US" spc="-10" dirty="0">
                <a:latin typeface="Times New Roman"/>
                <a:ea typeface="Times New Roman"/>
              </a:rPr>
              <a:t>   A woman is only preventing pregnancy through breastfeeding (LAM) if the baby is less than 6 months old, the baby is fully breastfed (no other food or water is given to the baby, not even water), and the woman’s monthly bleeding has not returned.  A woman/couple can use the progestin-only pills (POPs), implants, progestin-only </a:t>
            </a:r>
            <a:r>
              <a:rPr lang="en-US" spc="-10" dirty="0" err="1">
                <a:latin typeface="Times New Roman"/>
                <a:ea typeface="Times New Roman"/>
              </a:rPr>
              <a:t>injectables</a:t>
            </a:r>
            <a:r>
              <a:rPr lang="en-US" spc="-10" dirty="0">
                <a:latin typeface="Times New Roman"/>
                <a:ea typeface="Times New Roman"/>
              </a:rPr>
              <a:t>, IUDs, and male and female condoms during the post-partum period and while breastfeeding. The IUD can be inserted within 48 hours post-partum. After the 48 hour post-partum window, delay insertion until 4 weeks post-partum. Progestin-only pills and implants can be used immediately after birth. Progestin-only </a:t>
            </a:r>
            <a:r>
              <a:rPr lang="en-US" spc="-10" dirty="0" err="1">
                <a:latin typeface="Times New Roman"/>
                <a:ea typeface="Times New Roman"/>
              </a:rPr>
              <a:t>Injectables</a:t>
            </a:r>
            <a:r>
              <a:rPr lang="en-US" spc="-10" dirty="0">
                <a:latin typeface="Times New Roman"/>
                <a:ea typeface="Times New Roman"/>
              </a:rPr>
              <a:t> can be used starting 6 weeks after childbirth. </a:t>
            </a:r>
            <a:endParaRPr lang="en-US" dirty="0">
              <a:latin typeface="Times New Roman"/>
              <a:ea typeface="Calibri"/>
            </a:endParaRPr>
          </a:p>
          <a:p>
            <a:pPr marL="228600">
              <a:spcAft>
                <a:spcPts val="300"/>
              </a:spcAft>
              <a:tabLst>
                <a:tab pos="228600" algn="l"/>
              </a:tabLst>
            </a:pPr>
            <a:r>
              <a:rPr lang="en-US" b="1" i="1" spc="-10" dirty="0">
                <a:latin typeface="Times New Roman"/>
                <a:ea typeface="Times New Roman"/>
              </a:rPr>
              <a:t>Question 3:</a:t>
            </a:r>
            <a:r>
              <a:rPr lang="en-US" b="1" spc="-10" dirty="0">
                <a:latin typeface="Times New Roman"/>
                <a:ea typeface="Times New Roman"/>
              </a:rPr>
              <a:t> </a:t>
            </a:r>
            <a:r>
              <a:rPr lang="en-US" spc="-10" dirty="0">
                <a:latin typeface="Times New Roman"/>
                <a:ea typeface="Times New Roman"/>
              </a:rPr>
              <a:t> True or False: The Standard Days Method which is a Natural Family Planning Method may not be appropriate for adolescents unless their cycles are regular.</a:t>
            </a:r>
            <a:endParaRPr lang="en-US" dirty="0">
              <a:latin typeface="Times New Roman"/>
              <a:ea typeface="Calibri"/>
            </a:endParaRPr>
          </a:p>
          <a:p>
            <a:pPr marL="228600">
              <a:spcAft>
                <a:spcPts val="300"/>
              </a:spcAft>
              <a:tabLst>
                <a:tab pos="228600" algn="l"/>
              </a:tabLst>
            </a:pPr>
            <a:r>
              <a:rPr lang="en-US" b="1" i="1" spc="-10" dirty="0">
                <a:latin typeface="Times New Roman"/>
                <a:ea typeface="Times New Roman"/>
              </a:rPr>
              <a:t>Answer 3</a:t>
            </a:r>
            <a:r>
              <a:rPr lang="en-US" b="1" spc="-10" dirty="0">
                <a:latin typeface="Times New Roman"/>
                <a:ea typeface="Times New Roman"/>
              </a:rPr>
              <a:t>:</a:t>
            </a:r>
            <a:r>
              <a:rPr lang="en-US" spc="-10" dirty="0">
                <a:latin typeface="Times New Roman"/>
                <a:ea typeface="Times New Roman"/>
              </a:rPr>
              <a:t> </a:t>
            </a:r>
            <a:r>
              <a:rPr lang="en-US" b="1" spc="-10" dirty="0">
                <a:latin typeface="Times New Roman"/>
                <a:ea typeface="Times New Roman"/>
              </a:rPr>
              <a:t>True</a:t>
            </a:r>
            <a:r>
              <a:rPr lang="en-US" spc="-10" dirty="0">
                <a:latin typeface="Times New Roman"/>
                <a:ea typeface="Times New Roman"/>
              </a:rPr>
              <a:t>. Menstrual cycle irregularities are common in young women in the first several years after their first monthly bleeding. Identifying the fertile time may be difficult, so SDM may not be the best method for adolescent clients.</a:t>
            </a:r>
            <a:endParaRPr lang="en-US" dirty="0">
              <a:latin typeface="Times New Roman"/>
              <a:ea typeface="Calibri"/>
            </a:endParaRPr>
          </a:p>
          <a:p>
            <a:pPr marL="228600">
              <a:spcAft>
                <a:spcPts val="300"/>
              </a:spcAft>
              <a:tabLst>
                <a:tab pos="228600" algn="l"/>
              </a:tabLst>
            </a:pPr>
            <a:r>
              <a:rPr lang="en-US" b="1" i="1" spc="-10" dirty="0">
                <a:latin typeface="Times New Roman"/>
                <a:ea typeface="Times New Roman"/>
              </a:rPr>
              <a:t>Question 4:</a:t>
            </a:r>
            <a:r>
              <a:rPr lang="en-US" b="1" spc="-10" dirty="0">
                <a:latin typeface="Times New Roman"/>
                <a:ea typeface="Times New Roman"/>
              </a:rPr>
              <a:t> True or False: </a:t>
            </a:r>
            <a:r>
              <a:rPr lang="en-US" spc="-10" dirty="0">
                <a:latin typeface="Times New Roman"/>
                <a:ea typeface="Times New Roman"/>
              </a:rPr>
              <a:t>Married or cohabitating couples should not use contraception until they have finished having all the children they want to have.</a:t>
            </a:r>
            <a:endParaRPr lang="en-US" dirty="0">
              <a:latin typeface="Times New Roman"/>
              <a:ea typeface="Calibri"/>
            </a:endParaRPr>
          </a:p>
          <a:p>
            <a:pPr marL="228600">
              <a:spcAft>
                <a:spcPts val="300"/>
              </a:spcAft>
              <a:tabLst>
                <a:tab pos="228600" algn="l"/>
              </a:tabLst>
            </a:pPr>
            <a:r>
              <a:rPr lang="en-US" b="1" i="1" spc="-10" dirty="0">
                <a:latin typeface="Times New Roman"/>
                <a:ea typeface="Times New Roman"/>
              </a:rPr>
              <a:t>Answer 4:</a:t>
            </a:r>
            <a:r>
              <a:rPr lang="en-US" spc="-10" dirty="0">
                <a:latin typeface="Times New Roman"/>
                <a:ea typeface="Times New Roman"/>
              </a:rPr>
              <a:t> </a:t>
            </a:r>
            <a:r>
              <a:rPr lang="en-US" b="1" spc="-10" dirty="0">
                <a:latin typeface="Times New Roman"/>
                <a:ea typeface="Times New Roman"/>
              </a:rPr>
              <a:t>False.</a:t>
            </a:r>
            <a:r>
              <a:rPr lang="en-US" spc="-10" dirty="0">
                <a:latin typeface="Times New Roman"/>
                <a:ea typeface="Times New Roman"/>
              </a:rPr>
              <a:t> Contraception enables a couple to practice healthy spacing of </a:t>
            </a:r>
            <a:r>
              <a:rPr lang="en-US" spc="-10" dirty="0">
                <a:latin typeface="Times New Roman" panose="02020603050405020304" pitchFamily="18" charset="0"/>
                <a:ea typeface="Times New Roman"/>
                <a:cs typeface="Times New Roman" panose="02020603050405020304" pitchFamily="18" charset="0"/>
              </a:rPr>
              <a:t>pregnancies to ensure that the mother and the baby are healthier.   </a:t>
            </a:r>
            <a:endParaRPr lang="en-US" dirty="0">
              <a:latin typeface="Times New Roman" panose="02020603050405020304" pitchFamily="18" charset="0"/>
              <a:ea typeface="Calibri"/>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Continue on next slide note page</a:t>
            </a:r>
          </a:p>
        </p:txBody>
      </p:sp>
      <p:sp>
        <p:nvSpPr>
          <p:cNvPr id="4" name="Slide Number Placeholder 3"/>
          <p:cNvSpPr>
            <a:spLocks noGrp="1"/>
          </p:cNvSpPr>
          <p:nvPr>
            <p:ph type="sldNum" sz="quarter" idx="10"/>
          </p:nvPr>
        </p:nvSpPr>
        <p:spPr/>
        <p:txBody>
          <a:bodyPr/>
          <a:lstStyle/>
          <a:p>
            <a:fld id="{CD345A4F-722F-4C36-8192-69006F731DB1}" type="slidenum">
              <a:rPr lang="en-US" smtClean="0">
                <a:solidFill>
                  <a:prstClr val="black"/>
                </a:solidFill>
              </a:rPr>
              <a:pPr/>
              <a:t>12</a:t>
            </a:fld>
            <a:endParaRPr lang="en-US">
              <a:solidFill>
                <a:prstClr val="black"/>
              </a:solidFill>
            </a:endParaRPr>
          </a:p>
        </p:txBody>
      </p:sp>
    </p:spTree>
    <p:extLst>
      <p:ext uri="{BB962C8B-B14F-4D97-AF65-F5344CB8AC3E}">
        <p14:creationId xmlns:p14="http://schemas.microsoft.com/office/powerpoint/2010/main" val="313697660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a:spcAft>
                <a:spcPts val="300"/>
              </a:spcAft>
              <a:tabLst>
                <a:tab pos="228600" algn="l"/>
              </a:tabLst>
            </a:pPr>
            <a:r>
              <a:rPr lang="en-US" sz="1100" b="1" i="1" spc="-10" dirty="0">
                <a:latin typeface="Times New Roman"/>
                <a:ea typeface="Times New Roman"/>
              </a:rPr>
              <a:t>Answer 5:</a:t>
            </a:r>
            <a:r>
              <a:rPr lang="en-US" sz="1100" b="1" spc="-10" dirty="0">
                <a:latin typeface="Times New Roman"/>
                <a:ea typeface="Times New Roman"/>
              </a:rPr>
              <a:t> False: </a:t>
            </a:r>
            <a:r>
              <a:rPr lang="en-US" sz="1100" spc="-10" dirty="0">
                <a:latin typeface="Times New Roman"/>
                <a:ea typeface="Times New Roman"/>
              </a:rPr>
              <a:t>All clients should be told that only male or female condoms alone or condoms used with another family planning method (dual method use) offer protection from both unintended pregnancy and STIs, including HIV.</a:t>
            </a:r>
            <a:endParaRPr lang="en-US" sz="1100" dirty="0">
              <a:latin typeface="Times New Roman"/>
              <a:ea typeface="Calibri"/>
            </a:endParaRPr>
          </a:p>
          <a:p>
            <a:pPr marL="228600">
              <a:spcAft>
                <a:spcPts val="300"/>
              </a:spcAft>
              <a:tabLst>
                <a:tab pos="228600" algn="l"/>
              </a:tabLst>
            </a:pPr>
            <a:r>
              <a:rPr lang="en-US" sz="1100" b="1" i="1" spc="-10" dirty="0">
                <a:latin typeface="Times New Roman"/>
                <a:ea typeface="Times New Roman"/>
              </a:rPr>
              <a:t>Question 6:</a:t>
            </a:r>
            <a:r>
              <a:rPr lang="en-US" sz="1100" spc="-10" dirty="0">
                <a:latin typeface="Times New Roman"/>
                <a:ea typeface="Times New Roman"/>
              </a:rPr>
              <a:t> Which methods of contraception may not be not be suitable for the adolescent client?</a:t>
            </a:r>
            <a:endParaRPr lang="en-US" sz="1100" dirty="0">
              <a:latin typeface="Times New Roman"/>
              <a:ea typeface="Calibri"/>
            </a:endParaRPr>
          </a:p>
          <a:p>
            <a:pPr marL="228600">
              <a:spcAft>
                <a:spcPts val="300"/>
              </a:spcAft>
              <a:tabLst>
                <a:tab pos="228600" algn="l"/>
              </a:tabLst>
            </a:pPr>
            <a:r>
              <a:rPr lang="en-US" sz="1100" b="1" i="1" spc="-10" dirty="0">
                <a:latin typeface="Times New Roman"/>
                <a:ea typeface="Times New Roman"/>
              </a:rPr>
              <a:t>Answer 6:</a:t>
            </a:r>
            <a:r>
              <a:rPr lang="en-US" sz="1100" spc="-10" dirty="0">
                <a:latin typeface="Times New Roman"/>
                <a:ea typeface="Times New Roman"/>
              </a:rPr>
              <a:t> </a:t>
            </a:r>
            <a:r>
              <a:rPr lang="en-US" sz="1100" dirty="0">
                <a:latin typeface="Times New Roman"/>
                <a:ea typeface="Calibri"/>
              </a:rPr>
              <a:t>While age is not a clinical contraindication for any method, sterilization is the only method that is considered contraindicated for most young men and women due to their stage in life and the permanent nature of this method.</a:t>
            </a:r>
            <a:r>
              <a:rPr lang="en-US" sz="1100" b="1" dirty="0">
                <a:latin typeface="Times New Roman"/>
                <a:ea typeface="Calibri"/>
              </a:rPr>
              <a:t> </a:t>
            </a:r>
            <a:r>
              <a:rPr lang="en-US" sz="1100" dirty="0">
                <a:latin typeface="Times New Roman"/>
                <a:ea typeface="Calibri"/>
              </a:rPr>
              <a:t> The Standard Days Method (SDM) is suitable for adolescents only if they have regular menstrual cycles.</a:t>
            </a:r>
          </a:p>
          <a:p>
            <a:pPr marL="228600">
              <a:spcAft>
                <a:spcPts val="300"/>
              </a:spcAft>
              <a:tabLst>
                <a:tab pos="228600" algn="l"/>
              </a:tabLst>
            </a:pPr>
            <a:r>
              <a:rPr lang="en-US" sz="1100" b="1" i="1" spc="-10" dirty="0">
                <a:latin typeface="Times New Roman"/>
                <a:ea typeface="Times New Roman"/>
              </a:rPr>
              <a:t>Question 7:</a:t>
            </a:r>
            <a:r>
              <a:rPr lang="en-US" sz="1100" spc="-10" dirty="0">
                <a:latin typeface="Times New Roman"/>
                <a:ea typeface="Times New Roman"/>
              </a:rPr>
              <a:t> Annie is a 16 year old who has just delivered her first baby. She decided to breast feed her baby for the first 6 months, until she goes back to school. Annie tells her mother that she will use breastfeeding to prevent pregnancy. Her mother tells her she is mistaken and could still become pregnant. What advice should her care provider give her to ensure that she has effective contraceptive protection?</a:t>
            </a:r>
            <a:endParaRPr lang="en-US" sz="1100" dirty="0">
              <a:latin typeface="Times New Roman"/>
              <a:ea typeface="Calibri"/>
            </a:endParaRPr>
          </a:p>
          <a:p>
            <a:pPr marL="228600">
              <a:spcAft>
                <a:spcPts val="300"/>
              </a:spcAft>
              <a:tabLst>
                <a:tab pos="228600" algn="l"/>
              </a:tabLst>
            </a:pPr>
            <a:r>
              <a:rPr lang="en-US" sz="1100" b="1" i="1" spc="-10" dirty="0">
                <a:latin typeface="Times New Roman"/>
                <a:ea typeface="Times New Roman"/>
              </a:rPr>
              <a:t>Answer 7:</a:t>
            </a:r>
            <a:r>
              <a:rPr lang="en-US" sz="1100" spc="-10" dirty="0">
                <a:latin typeface="Times New Roman"/>
                <a:ea typeface="Times New Roman"/>
              </a:rPr>
              <a:t> Lam is an effective method for Annie as long as:</a:t>
            </a:r>
            <a:endParaRPr lang="en-US" sz="1100" dirty="0">
              <a:latin typeface="Times New Roman"/>
              <a:ea typeface="Calibri"/>
            </a:endParaRPr>
          </a:p>
          <a:p>
            <a:pPr marL="342900" lvl="0" indent="-342900">
              <a:spcAft>
                <a:spcPts val="300"/>
              </a:spcAft>
              <a:buFont typeface="Courier New"/>
              <a:buChar char="o"/>
              <a:tabLst>
                <a:tab pos="228600" algn="l"/>
              </a:tabLst>
            </a:pPr>
            <a:r>
              <a:rPr lang="en-US" sz="1100" spc="-10" dirty="0">
                <a:latin typeface="Times New Roman"/>
                <a:ea typeface="Times New Roman"/>
              </a:rPr>
              <a:t>Her menses have not returned</a:t>
            </a:r>
            <a:endParaRPr lang="en-US" sz="1100" dirty="0">
              <a:latin typeface="Times New Roman"/>
              <a:ea typeface="Calibri"/>
            </a:endParaRPr>
          </a:p>
          <a:p>
            <a:pPr marL="342900" lvl="0" indent="-342900">
              <a:spcAft>
                <a:spcPts val="300"/>
              </a:spcAft>
              <a:buFont typeface="Courier New"/>
              <a:buChar char="o"/>
              <a:tabLst>
                <a:tab pos="228600" algn="l"/>
              </a:tabLst>
            </a:pPr>
            <a:r>
              <a:rPr lang="en-US" sz="1100" spc="-10" dirty="0">
                <a:latin typeface="Times New Roman"/>
                <a:ea typeface="Times New Roman"/>
              </a:rPr>
              <a:t>She is fully or nearly fully breastfeeding</a:t>
            </a:r>
            <a:endParaRPr lang="en-US" sz="1100" dirty="0">
              <a:latin typeface="Times New Roman"/>
              <a:ea typeface="Calibri"/>
            </a:endParaRPr>
          </a:p>
          <a:p>
            <a:pPr marL="342900" lvl="0" indent="-342900">
              <a:spcAft>
                <a:spcPts val="300"/>
              </a:spcAft>
              <a:buFont typeface="Courier New"/>
              <a:buChar char="o"/>
              <a:tabLst>
                <a:tab pos="228600" algn="l"/>
              </a:tabLst>
            </a:pPr>
            <a:r>
              <a:rPr lang="en-US" sz="1100" spc="-10" dirty="0">
                <a:latin typeface="Times New Roman"/>
                <a:ea typeface="Times New Roman"/>
              </a:rPr>
              <a:t>The infant is less than 6 months </a:t>
            </a:r>
            <a:r>
              <a:rPr lang="en-US" sz="1100" spc="-10" dirty="0" err="1">
                <a:latin typeface="Times New Roman"/>
                <a:ea typeface="Times New Roman"/>
              </a:rPr>
              <a:t>oldIf</a:t>
            </a:r>
            <a:r>
              <a:rPr lang="en-US" sz="1100" spc="-10" dirty="0">
                <a:latin typeface="Times New Roman"/>
                <a:ea typeface="Times New Roman"/>
              </a:rPr>
              <a:t> any one of these changes, she must start another contraceptive method immediately. It would be best if she began another method </a:t>
            </a:r>
            <a:r>
              <a:rPr lang="en-US" sz="1100" u="sng" spc="-10" dirty="0">
                <a:latin typeface="Times New Roman"/>
                <a:ea typeface="Times New Roman"/>
              </a:rPr>
              <a:t>before</a:t>
            </a:r>
            <a:r>
              <a:rPr lang="en-US" sz="1100" spc="-10" dirty="0">
                <a:latin typeface="Times New Roman"/>
                <a:ea typeface="Times New Roman"/>
              </a:rPr>
              <a:t> one of these changes occurs.</a:t>
            </a:r>
          </a:p>
          <a:p>
            <a:pPr lvl="0">
              <a:spcAft>
                <a:spcPts val="300"/>
              </a:spcAft>
              <a:tabLst>
                <a:tab pos="228600" algn="l"/>
              </a:tabLst>
            </a:pPr>
            <a:r>
              <a:rPr lang="en-US" sz="1100" spc="-10" dirty="0">
                <a:latin typeface="Times New Roman"/>
                <a:ea typeface="Calibri"/>
              </a:rPr>
              <a:t>See Session Plan for additional questions</a:t>
            </a:r>
            <a:endParaRPr lang="en-US" sz="1100" dirty="0">
              <a:latin typeface="Times New Roman"/>
              <a:ea typeface="Calibri"/>
            </a:endParaRPr>
          </a:p>
        </p:txBody>
      </p:sp>
      <p:sp>
        <p:nvSpPr>
          <p:cNvPr id="4" name="Slide Number Placeholder 3"/>
          <p:cNvSpPr>
            <a:spLocks noGrp="1"/>
          </p:cNvSpPr>
          <p:nvPr>
            <p:ph type="sldNum" sz="quarter" idx="10"/>
          </p:nvPr>
        </p:nvSpPr>
        <p:spPr/>
        <p:txBody>
          <a:bodyPr/>
          <a:lstStyle/>
          <a:p>
            <a:fld id="{CD345A4F-722F-4C36-8192-69006F731DB1}" type="slidenum">
              <a:rPr lang="en-US" smtClean="0">
                <a:solidFill>
                  <a:prstClr val="black"/>
                </a:solidFill>
              </a:rPr>
              <a:pPr/>
              <a:t>13</a:t>
            </a:fld>
            <a:endParaRPr lang="en-US">
              <a:solidFill>
                <a:prstClr val="black"/>
              </a:solidFill>
            </a:endParaRPr>
          </a:p>
        </p:txBody>
      </p:sp>
    </p:spTree>
    <p:extLst>
      <p:ext uri="{BB962C8B-B14F-4D97-AF65-F5344CB8AC3E}">
        <p14:creationId xmlns:p14="http://schemas.microsoft.com/office/powerpoint/2010/main" val="17180000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R="0" lvl="0" algn="just">
              <a:spcBef>
                <a:spcPts val="0"/>
              </a:spcBef>
              <a:spcAft>
                <a:spcPts val="0"/>
              </a:spcAft>
            </a:pPr>
            <a:r>
              <a:rPr lang="en-US" spc="-10" dirty="0">
                <a:latin typeface="Times New Roman"/>
                <a:ea typeface="Times New Roman"/>
              </a:rPr>
              <a:t>Slides 9-13</a:t>
            </a:r>
          </a:p>
          <a:p>
            <a:pPr marL="342900" marR="0" lvl="0" indent="-342900" algn="just">
              <a:spcBef>
                <a:spcPts val="0"/>
              </a:spcBef>
              <a:spcAft>
                <a:spcPts val="0"/>
              </a:spcAft>
              <a:buFont typeface="Symbol"/>
              <a:buChar char=""/>
            </a:pPr>
            <a:r>
              <a:rPr lang="en-US" spc="-10" dirty="0">
                <a:latin typeface="Times New Roman"/>
                <a:ea typeface="Times New Roman"/>
              </a:rPr>
              <a:t>Ask students to reflect on the following terms. Go around the group in a circle and ask them to share the first thing that pops into their head when you say each of the terms: </a:t>
            </a:r>
            <a:endParaRPr lang="en-US" dirty="0">
              <a:latin typeface="Times New Roman"/>
              <a:ea typeface="Calibri"/>
            </a:endParaRPr>
          </a:p>
          <a:p>
            <a:pPr marL="342900" marR="0" lvl="0" indent="-342900" algn="just">
              <a:spcBef>
                <a:spcPts val="0"/>
              </a:spcBef>
              <a:spcAft>
                <a:spcPts val="0"/>
              </a:spcAft>
              <a:buFont typeface="Courier New"/>
              <a:buChar char="o"/>
            </a:pPr>
            <a:r>
              <a:rPr lang="en-US" spc="-10" dirty="0">
                <a:latin typeface="Times New Roman"/>
                <a:ea typeface="Times New Roman"/>
              </a:rPr>
              <a:t>Unprotected sex </a:t>
            </a:r>
            <a:endParaRPr lang="en-US" dirty="0">
              <a:latin typeface="Times New Roman"/>
              <a:ea typeface="Calibri"/>
            </a:endParaRPr>
          </a:p>
          <a:p>
            <a:pPr marL="342900" marR="0" lvl="0" indent="-342900" algn="just">
              <a:spcBef>
                <a:spcPts val="0"/>
              </a:spcBef>
              <a:spcAft>
                <a:spcPts val="0"/>
              </a:spcAft>
              <a:buFont typeface="Courier New"/>
              <a:buChar char="o"/>
            </a:pPr>
            <a:r>
              <a:rPr lang="en-US" spc="-10" dirty="0">
                <a:latin typeface="Times New Roman"/>
                <a:ea typeface="Times New Roman"/>
              </a:rPr>
              <a:t>Risk behaviors</a:t>
            </a:r>
            <a:endParaRPr lang="en-US" dirty="0">
              <a:latin typeface="Times New Roman"/>
              <a:ea typeface="Calibri"/>
            </a:endParaRPr>
          </a:p>
          <a:p>
            <a:pPr marL="342900" marR="0" lvl="0" indent="-342900" algn="just">
              <a:spcBef>
                <a:spcPts val="0"/>
              </a:spcBef>
              <a:spcAft>
                <a:spcPts val="0"/>
              </a:spcAft>
              <a:buFont typeface="Courier New"/>
              <a:buChar char="o"/>
            </a:pPr>
            <a:r>
              <a:rPr lang="en-US" spc="-10" dirty="0">
                <a:latin typeface="Times New Roman"/>
                <a:ea typeface="Times New Roman"/>
              </a:rPr>
              <a:t>Safe sex</a:t>
            </a:r>
            <a:endParaRPr lang="en-US" dirty="0">
              <a:latin typeface="Times New Roman"/>
              <a:ea typeface="Calibri"/>
            </a:endParaRPr>
          </a:p>
          <a:p>
            <a:pPr marL="342900" marR="0" lvl="0" indent="-342900" algn="just">
              <a:spcBef>
                <a:spcPts val="0"/>
              </a:spcBef>
              <a:spcAft>
                <a:spcPts val="0"/>
              </a:spcAft>
              <a:buFont typeface="Courier New"/>
              <a:buChar char="o"/>
            </a:pPr>
            <a:r>
              <a:rPr lang="en-US" spc="-10" dirty="0">
                <a:latin typeface="Times New Roman"/>
                <a:ea typeface="Times New Roman"/>
              </a:rPr>
              <a:t>Protected sex</a:t>
            </a:r>
            <a:endParaRPr lang="en-US" dirty="0">
              <a:latin typeface="Times New Roman"/>
              <a:ea typeface="Calibri"/>
            </a:endParaRPr>
          </a:p>
          <a:p>
            <a:pPr marL="342900" marR="0" lvl="0" indent="-342900" algn="just">
              <a:spcBef>
                <a:spcPts val="0"/>
              </a:spcBef>
              <a:spcAft>
                <a:spcPts val="0"/>
              </a:spcAft>
              <a:buFont typeface="Symbol"/>
              <a:buChar char=""/>
            </a:pPr>
            <a:r>
              <a:rPr lang="en-US" spc="-10" dirty="0">
                <a:latin typeface="Times New Roman"/>
                <a:ea typeface="Times New Roman"/>
              </a:rPr>
              <a:t>Encourage students to freely say the first thing that pops into their heads and not worry about “right” or “wrong” answers.</a:t>
            </a:r>
            <a:r>
              <a:rPr lang="en-US" i="1" spc="-10" dirty="0">
                <a:latin typeface="Times New Roman"/>
                <a:ea typeface="Times New Roman"/>
              </a:rPr>
              <a:t> </a:t>
            </a:r>
            <a:endParaRPr lang="en-US" dirty="0">
              <a:latin typeface="Times New Roman"/>
              <a:ea typeface="Calibri"/>
            </a:endParaRPr>
          </a:p>
          <a:p>
            <a:pPr marL="342900" marR="0" lvl="0" indent="-342900" algn="just">
              <a:spcBef>
                <a:spcPts val="0"/>
              </a:spcBef>
              <a:spcAft>
                <a:spcPts val="0"/>
              </a:spcAft>
              <a:buFont typeface="Symbol"/>
              <a:buChar char=""/>
            </a:pPr>
            <a:r>
              <a:rPr lang="en-US" spc="-10" dirty="0">
                <a:latin typeface="Times New Roman"/>
                <a:ea typeface="Times New Roman"/>
              </a:rPr>
              <a:t>Pass out Handout #2: Sexual Safety Questionnaire and ask students to spend 10 minutes filling out the questionnaire</a:t>
            </a:r>
            <a:endParaRPr lang="en-US" dirty="0">
              <a:latin typeface="Times New Roman"/>
              <a:ea typeface="Calibri"/>
            </a:endParaRPr>
          </a:p>
          <a:p>
            <a:pPr marL="342900" marR="0" lvl="0" indent="-342900" algn="just">
              <a:spcBef>
                <a:spcPts val="0"/>
              </a:spcBef>
              <a:spcAft>
                <a:spcPts val="0"/>
              </a:spcAft>
              <a:buFont typeface="Symbol"/>
              <a:buChar char=""/>
            </a:pPr>
            <a:r>
              <a:rPr lang="en-US" spc="-10" dirty="0">
                <a:latin typeface="Times New Roman"/>
                <a:ea typeface="Times New Roman"/>
              </a:rPr>
              <a:t>Using the answer key (which is in the Instructors Manual) read the questions and ask students to give the correct answers.</a:t>
            </a:r>
            <a:endParaRPr lang="en-US" dirty="0">
              <a:latin typeface="Times New Roman"/>
              <a:ea typeface="Calibri"/>
            </a:endParaRPr>
          </a:p>
          <a:p>
            <a:pPr marL="342900" marR="0" lvl="0" indent="-342900" algn="just">
              <a:spcBef>
                <a:spcPts val="0"/>
              </a:spcBef>
              <a:spcAft>
                <a:spcPts val="0"/>
              </a:spcAft>
              <a:buFont typeface="Symbol"/>
              <a:buChar char=""/>
            </a:pPr>
            <a:r>
              <a:rPr lang="en-US" spc="-10" dirty="0">
                <a:latin typeface="Times New Roman"/>
                <a:ea typeface="Times New Roman"/>
              </a:rPr>
              <a:t>Discuss questions the students found difficult or answers where they did not agree.</a:t>
            </a:r>
            <a:endParaRPr lang="en-US" dirty="0">
              <a:latin typeface="Times New Roman"/>
              <a:ea typeface="Calibri"/>
            </a:endParaRPr>
          </a:p>
          <a:p>
            <a:pPr marL="342900" marR="0" lvl="0" indent="-342900" algn="just">
              <a:spcBef>
                <a:spcPts val="0"/>
              </a:spcBef>
              <a:spcAft>
                <a:spcPts val="0"/>
              </a:spcAft>
              <a:buFont typeface="Symbol"/>
              <a:buChar char=""/>
            </a:pPr>
            <a:r>
              <a:rPr lang="en-US" spc="-10" dirty="0">
                <a:latin typeface="Times New Roman"/>
                <a:ea typeface="Times New Roman"/>
              </a:rPr>
              <a:t>Explain that practicing safer sex also provides protection from pregnancy. Counseling adolescents on safer sex and sexual protection focuses on first building their capacity to assess the relative risk of various sexual practices.</a:t>
            </a:r>
            <a:endParaRPr lang="en-US" dirty="0">
              <a:latin typeface="Times New Roman"/>
              <a:ea typeface="Calibri"/>
            </a:endParaRPr>
          </a:p>
          <a:p>
            <a:pPr marL="342900" marR="0" lvl="0" indent="-342900" algn="just">
              <a:spcBef>
                <a:spcPts val="0"/>
              </a:spcBef>
              <a:spcAft>
                <a:spcPts val="0"/>
              </a:spcAft>
              <a:buFont typeface="Symbol"/>
              <a:buChar char=""/>
            </a:pPr>
            <a:r>
              <a:rPr lang="en-US" spc="-10" dirty="0">
                <a:latin typeface="Times New Roman"/>
                <a:ea typeface="Times New Roman"/>
              </a:rPr>
              <a:t>Show the slides that differentiate between sex that is no risk, low risk, medium risk and high risk.</a:t>
            </a:r>
            <a:endParaRPr lang="en-US" dirty="0">
              <a:latin typeface="Times New Roman"/>
              <a:ea typeface="Times New Roman"/>
            </a:endParaRPr>
          </a:p>
          <a:p>
            <a:pPr marL="342900" marR="0" lvl="0" indent="-342900" algn="just">
              <a:spcBef>
                <a:spcPts val="0"/>
              </a:spcBef>
              <a:spcAft>
                <a:spcPts val="0"/>
              </a:spcAft>
              <a:buFont typeface="Symbol"/>
              <a:buChar char=""/>
            </a:pPr>
            <a:r>
              <a:rPr lang="en-US" spc="-10" dirty="0">
                <a:latin typeface="Times New Roman"/>
                <a:ea typeface="Times New Roman"/>
              </a:rPr>
              <a:t>Discuss dual protection, which provides protection from both pregnancy and STI/HIV.</a:t>
            </a:r>
            <a:endParaRPr lang="en-US" dirty="0"/>
          </a:p>
        </p:txBody>
      </p:sp>
      <p:sp>
        <p:nvSpPr>
          <p:cNvPr id="4" name="Slide Number Placeholder 3"/>
          <p:cNvSpPr>
            <a:spLocks noGrp="1"/>
          </p:cNvSpPr>
          <p:nvPr>
            <p:ph type="sldNum" sz="quarter" idx="10"/>
          </p:nvPr>
        </p:nvSpPr>
        <p:spPr/>
        <p:txBody>
          <a:bodyPr/>
          <a:lstStyle/>
          <a:p>
            <a:fld id="{5BAE5656-6354-452B-B678-FD6E7EF2640B}" type="slidenum">
              <a:rPr lang="en-US" smtClean="0"/>
              <a:t>2</a:t>
            </a:fld>
            <a:endParaRPr lang="en-US"/>
          </a:p>
        </p:txBody>
      </p:sp>
    </p:spTree>
    <p:extLst>
      <p:ext uri="{BB962C8B-B14F-4D97-AF65-F5344CB8AC3E}">
        <p14:creationId xmlns:p14="http://schemas.microsoft.com/office/powerpoint/2010/main" val="36681806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BAE5656-6354-452B-B678-FD6E7EF2640B}" type="slidenum">
              <a:rPr lang="en-US" smtClean="0"/>
              <a:t>3</a:t>
            </a:fld>
            <a:endParaRPr lang="en-US"/>
          </a:p>
        </p:txBody>
      </p:sp>
    </p:spTree>
    <p:extLst>
      <p:ext uri="{BB962C8B-B14F-4D97-AF65-F5344CB8AC3E}">
        <p14:creationId xmlns:p14="http://schemas.microsoft.com/office/powerpoint/2010/main" val="38198724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BAE5656-6354-452B-B678-FD6E7EF2640B}" type="slidenum">
              <a:rPr lang="en-US" smtClean="0"/>
              <a:t>4</a:t>
            </a:fld>
            <a:endParaRPr lang="en-US"/>
          </a:p>
        </p:txBody>
      </p:sp>
    </p:spTree>
    <p:extLst>
      <p:ext uri="{BB962C8B-B14F-4D97-AF65-F5344CB8AC3E}">
        <p14:creationId xmlns:p14="http://schemas.microsoft.com/office/powerpoint/2010/main" val="40977417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BAE5656-6354-452B-B678-FD6E7EF2640B}" type="slidenum">
              <a:rPr lang="en-US" smtClean="0"/>
              <a:t>5</a:t>
            </a:fld>
            <a:endParaRPr lang="en-US"/>
          </a:p>
        </p:txBody>
      </p:sp>
    </p:spTree>
    <p:extLst>
      <p:ext uri="{BB962C8B-B14F-4D97-AF65-F5344CB8AC3E}">
        <p14:creationId xmlns:p14="http://schemas.microsoft.com/office/powerpoint/2010/main" val="35408756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BAE5656-6354-452B-B678-FD6E7EF2640B}" type="slidenum">
              <a:rPr lang="en-US" smtClean="0"/>
              <a:t>6</a:t>
            </a:fld>
            <a:endParaRPr lang="en-US"/>
          </a:p>
        </p:txBody>
      </p:sp>
    </p:spTree>
    <p:extLst>
      <p:ext uri="{BB962C8B-B14F-4D97-AF65-F5344CB8AC3E}">
        <p14:creationId xmlns:p14="http://schemas.microsoft.com/office/powerpoint/2010/main" val="16232176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lvl="0" indent="-342900">
              <a:buFont typeface="Symbol"/>
              <a:buChar char=""/>
              <a:tabLst>
                <a:tab pos="228600" algn="l"/>
              </a:tabLst>
            </a:pPr>
            <a:r>
              <a:rPr lang="en-US" spc="-10" dirty="0">
                <a:latin typeface="Times New Roman"/>
                <a:ea typeface="Times New Roman"/>
              </a:rPr>
              <a:t>Ask students, what are the health risks related to early pregnancy?</a:t>
            </a:r>
            <a:endParaRPr lang="en-US" sz="1400" dirty="0">
              <a:latin typeface="Times New Roman"/>
              <a:ea typeface="Calibri"/>
            </a:endParaRPr>
          </a:p>
          <a:p>
            <a:pPr marL="342900" lvl="0" indent="-342900">
              <a:buFont typeface="Symbol"/>
              <a:buChar char=""/>
              <a:tabLst>
                <a:tab pos="228600" algn="l"/>
              </a:tabLst>
            </a:pPr>
            <a:r>
              <a:rPr lang="en-US" spc="-10" dirty="0">
                <a:latin typeface="Times New Roman"/>
                <a:ea typeface="Times New Roman"/>
              </a:rPr>
              <a:t>Using Slide #2: Risks and Consequences of Adolescent Pregnancy fill in any missing information.</a:t>
            </a:r>
            <a:endParaRPr lang="en-US" sz="1400" dirty="0">
              <a:latin typeface="Times New Roman"/>
              <a:ea typeface="Calibri"/>
            </a:endParaRPr>
          </a:p>
          <a:p>
            <a:pPr marL="342900" lvl="0" indent="-342900">
              <a:buFont typeface="Symbol"/>
              <a:buChar char=""/>
              <a:tabLst>
                <a:tab pos="228600" algn="l"/>
              </a:tabLst>
            </a:pPr>
            <a:r>
              <a:rPr lang="en-US" spc="-10" dirty="0">
                <a:latin typeface="Times New Roman"/>
                <a:ea typeface="Times New Roman"/>
              </a:rPr>
              <a:t>The Health Risks of Adolescent Pregnancy include: </a:t>
            </a:r>
            <a:endParaRPr lang="en-US" sz="1400" dirty="0">
              <a:latin typeface="Times New Roman"/>
              <a:ea typeface="Calibri"/>
            </a:endParaRPr>
          </a:p>
          <a:p>
            <a:pPr marL="342900" lvl="0" indent="-342900">
              <a:buFont typeface="Courier New"/>
              <a:buChar char="o"/>
              <a:tabLst>
                <a:tab pos="228600" algn="l"/>
              </a:tabLst>
            </a:pPr>
            <a:r>
              <a:rPr lang="en-US" b="1" spc="-10" dirty="0" err="1">
                <a:latin typeface="Times New Roman"/>
                <a:ea typeface="Times New Roman"/>
              </a:rPr>
              <a:t>Cephalopelvic</a:t>
            </a:r>
            <a:r>
              <a:rPr lang="en-US" b="1" spc="-10" dirty="0">
                <a:latin typeface="Times New Roman"/>
                <a:ea typeface="Times New Roman"/>
              </a:rPr>
              <a:t> disproportion (CPD):</a:t>
            </a:r>
            <a:r>
              <a:rPr lang="en-US" spc="-10" dirty="0">
                <a:latin typeface="Times New Roman"/>
                <a:ea typeface="Times New Roman"/>
              </a:rPr>
              <a:t> Adolescents younger than 17 often have not reached physical maturity and their pelvises may be too narrow to accommodate the baby's head. In these cases, obstructed delivery and prolonged labor are more likely, thereby increasing the risk of hemorrhage, infection, and fistula.</a:t>
            </a:r>
            <a:endParaRPr lang="en-US" sz="1400" dirty="0">
              <a:latin typeface="Times New Roman"/>
              <a:ea typeface="Calibri"/>
            </a:endParaRPr>
          </a:p>
          <a:p>
            <a:pPr marL="342900" lvl="0" indent="-342900">
              <a:buFont typeface="Courier New"/>
              <a:buChar char="o"/>
              <a:tabLst>
                <a:tab pos="228600" algn="l"/>
              </a:tabLst>
            </a:pPr>
            <a:r>
              <a:rPr lang="en-US" b="1" spc="-10" dirty="0">
                <a:latin typeface="Times New Roman"/>
                <a:ea typeface="Times New Roman"/>
              </a:rPr>
              <a:t>Pre-eclampsia (hypertension of pregnancy):</a:t>
            </a:r>
            <a:r>
              <a:rPr lang="en-US" spc="-10" dirty="0">
                <a:latin typeface="Times New Roman"/>
                <a:ea typeface="Times New Roman"/>
              </a:rPr>
              <a:t> If pre-eclampsia is left uncontrolled, it can progress to extreme hypertension, seizures, convulsions, and cerebral hemorrhage. </a:t>
            </a:r>
            <a:endParaRPr lang="en-US" sz="1400" dirty="0">
              <a:latin typeface="Times New Roman"/>
              <a:ea typeface="Calibri"/>
            </a:endParaRPr>
          </a:p>
          <a:p>
            <a:pPr marL="342900" lvl="0" indent="-342900">
              <a:buFont typeface="Courier New"/>
              <a:buChar char="o"/>
              <a:tabLst>
                <a:tab pos="228600" algn="l"/>
              </a:tabLst>
            </a:pPr>
            <a:r>
              <a:rPr lang="en-US" b="1" spc="-10" dirty="0">
                <a:latin typeface="Times New Roman"/>
                <a:ea typeface="Times New Roman"/>
              </a:rPr>
              <a:t>Anemia</a:t>
            </a:r>
            <a:r>
              <a:rPr lang="en-US" spc="-10" dirty="0">
                <a:latin typeface="Times New Roman"/>
                <a:ea typeface="Times New Roman"/>
              </a:rPr>
              <a:t>: The World Bank reports that anemia is 2 times more common in adolescent mothers than among older ones.</a:t>
            </a:r>
            <a:endParaRPr lang="en-US" sz="1400" dirty="0">
              <a:latin typeface="Times New Roman"/>
              <a:ea typeface="Calibri"/>
            </a:endParaRPr>
          </a:p>
          <a:p>
            <a:pPr marL="342900" lvl="0" indent="-342900">
              <a:buFont typeface="Courier New"/>
              <a:buChar char="o"/>
              <a:tabLst>
                <a:tab pos="228600" algn="l"/>
              </a:tabLst>
            </a:pPr>
            <a:r>
              <a:rPr lang="en-US" b="1" spc="-10" dirty="0">
                <a:latin typeface="Times New Roman"/>
                <a:ea typeface="Times New Roman"/>
              </a:rPr>
              <a:t>Unsafe abortion</a:t>
            </a:r>
            <a:r>
              <a:rPr lang="en-US" spc="-10" dirty="0">
                <a:latin typeface="Times New Roman"/>
                <a:ea typeface="Times New Roman"/>
              </a:rPr>
              <a:t>: Few young women have sufficient money to pay for an abortion. They tend to wait later in their pregnancy before seeking an abortion and often resort to cheaper and more dangerous methods.</a:t>
            </a:r>
            <a:endParaRPr lang="en-US" sz="1400" dirty="0">
              <a:latin typeface="Times New Roman"/>
              <a:ea typeface="Calibri"/>
            </a:endParaRPr>
          </a:p>
          <a:p>
            <a:pPr marL="342900" lvl="0" indent="-342900">
              <a:buFont typeface="Courier New"/>
              <a:buChar char="o"/>
              <a:tabLst>
                <a:tab pos="228600" algn="l"/>
              </a:tabLst>
            </a:pPr>
            <a:r>
              <a:rPr lang="en-US" b="1" spc="-10" dirty="0">
                <a:latin typeface="Times New Roman"/>
                <a:ea typeface="Times New Roman"/>
              </a:rPr>
              <a:t>Premature Birth</a:t>
            </a:r>
            <a:r>
              <a:rPr lang="en-US" spc="-10" dirty="0">
                <a:latin typeface="Times New Roman"/>
                <a:ea typeface="Times New Roman"/>
              </a:rPr>
              <a:t>: Infants born to adolescent mothers are more likely to be premature, of low birth weight, and to suffer consequences of retarded fetal growth.  </a:t>
            </a:r>
            <a:endParaRPr lang="en-US" sz="1400" dirty="0">
              <a:latin typeface="Times New Roman"/>
              <a:ea typeface="Calibri"/>
            </a:endParaRPr>
          </a:p>
          <a:p>
            <a:pPr marL="342900" lvl="0" indent="-342900">
              <a:buFont typeface="Courier New"/>
              <a:buChar char="o"/>
              <a:tabLst>
                <a:tab pos="228600" algn="l"/>
              </a:tabLst>
            </a:pPr>
            <a:r>
              <a:rPr lang="en-US" b="1" spc="-10" dirty="0">
                <a:latin typeface="Times New Roman"/>
                <a:ea typeface="Times New Roman"/>
              </a:rPr>
              <a:t>Spontaneous Abortion and Still Births</a:t>
            </a:r>
            <a:r>
              <a:rPr lang="en-US" spc="-10" dirty="0">
                <a:latin typeface="Times New Roman"/>
                <a:ea typeface="Times New Roman"/>
              </a:rPr>
              <a:t>: Young adolescents under the age of 15 are more likely to experience spontaneous abortion and still births than older women</a:t>
            </a:r>
            <a:endParaRPr lang="en-US" sz="1400" dirty="0">
              <a:effectLst/>
              <a:latin typeface="Times New Roman"/>
              <a:ea typeface="Calibri"/>
            </a:endParaRPr>
          </a:p>
        </p:txBody>
      </p:sp>
      <p:sp>
        <p:nvSpPr>
          <p:cNvPr id="4" name="Slide Number Placeholder 3"/>
          <p:cNvSpPr>
            <a:spLocks noGrp="1"/>
          </p:cNvSpPr>
          <p:nvPr>
            <p:ph type="sldNum" sz="quarter" idx="10"/>
          </p:nvPr>
        </p:nvSpPr>
        <p:spPr/>
        <p:txBody>
          <a:bodyPr/>
          <a:lstStyle/>
          <a:p>
            <a:fld id="{5BAE5656-6354-452B-B678-FD6E7EF2640B}" type="slidenum">
              <a:rPr lang="en-US" smtClean="0"/>
              <a:t>7</a:t>
            </a:fld>
            <a:endParaRPr lang="en-US"/>
          </a:p>
        </p:txBody>
      </p:sp>
    </p:spTree>
    <p:extLst>
      <p:ext uri="{BB962C8B-B14F-4D97-AF65-F5344CB8AC3E}">
        <p14:creationId xmlns:p14="http://schemas.microsoft.com/office/powerpoint/2010/main" val="35086278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a:xfrm>
            <a:off x="1143000" y="685800"/>
            <a:ext cx="4572000" cy="3429000"/>
          </a:xfrm>
          <a:ln/>
        </p:spPr>
      </p:sp>
      <p:sp>
        <p:nvSpPr>
          <p:cNvPr id="3" name="Notes Placeholder 2"/>
          <p:cNvSpPr>
            <a:spLocks noGrp="1"/>
          </p:cNvSpPr>
          <p:nvPr>
            <p:ph type="body" idx="1"/>
          </p:nvPr>
        </p:nvSpPr>
        <p:spPr/>
        <p:txBody>
          <a:bodyPr>
            <a:normAutofit/>
          </a:bodyPr>
          <a:lstStyle/>
          <a:p>
            <a:pPr marL="342900" lvl="0" indent="-342900">
              <a:buFont typeface="Symbol"/>
              <a:buChar char=""/>
              <a:tabLst>
                <a:tab pos="228600" algn="l"/>
              </a:tabLst>
            </a:pPr>
            <a:r>
              <a:rPr lang="en-US" spc="-10" dirty="0">
                <a:latin typeface="Times New Roman"/>
                <a:ea typeface="Times New Roman"/>
              </a:rPr>
              <a:t>Draw a picture of a tree on a flipchart. The trunk of the tree should be labeled "Unwanted pregnancy.” </a:t>
            </a:r>
            <a:endParaRPr lang="en-US" dirty="0">
              <a:latin typeface="Times New Roman"/>
              <a:ea typeface="Calibri"/>
            </a:endParaRPr>
          </a:p>
          <a:p>
            <a:pPr marL="342900" marR="0" lvl="0" indent="-342900" algn="just">
              <a:spcBef>
                <a:spcPts val="0"/>
              </a:spcBef>
              <a:spcAft>
                <a:spcPts val="0"/>
              </a:spcAft>
              <a:buFont typeface="Symbol"/>
              <a:buChar char=""/>
            </a:pPr>
            <a:r>
              <a:rPr lang="en-US" spc="-10" dirty="0">
                <a:latin typeface="Times New Roman"/>
                <a:ea typeface="Times New Roman"/>
              </a:rPr>
              <a:t>Ask students to remember some of the reasons adolescents may not practice safe sex that were discussed earlier. Label the roots with the reasons that adolescents don’t use protection (such as lack of access, myths and misperceptions about contraceptives, </a:t>
            </a:r>
            <a:r>
              <a:rPr lang="en-US" spc="-10" dirty="0" err="1">
                <a:latin typeface="Times New Roman"/>
                <a:ea typeface="Times New Roman"/>
              </a:rPr>
              <a:t>etc</a:t>
            </a:r>
            <a:r>
              <a:rPr lang="en-US" spc="-10" dirty="0">
                <a:latin typeface="Times New Roman"/>
                <a:ea typeface="Times New Roman"/>
              </a:rPr>
              <a:t>)</a:t>
            </a:r>
            <a:endParaRPr lang="en-US" dirty="0">
              <a:latin typeface="Times New Roman"/>
              <a:ea typeface="Calibri"/>
            </a:endParaRPr>
          </a:p>
          <a:p>
            <a:pPr marL="342900" lvl="0" indent="-342900">
              <a:buFont typeface="Symbol"/>
              <a:buChar char=""/>
              <a:tabLst>
                <a:tab pos="228600" algn="l"/>
              </a:tabLst>
            </a:pPr>
            <a:r>
              <a:rPr lang="en-US" spc="-10" dirty="0">
                <a:latin typeface="Times New Roman"/>
                <a:ea typeface="Times New Roman"/>
              </a:rPr>
              <a:t>Ask students to think of as many social, psychological, and economic consequences of an unwanted pregnancy as possible for the adolescent mother, father, and infant. Each student answer should be drawn as a piece of fruit on the tree. Supplement answers with the content on the slides # 3 and 4.</a:t>
            </a:r>
            <a:endParaRPr lang="en-US" dirty="0">
              <a:latin typeface="Times New Roman"/>
              <a:ea typeface="Calibri"/>
            </a:endParaRPr>
          </a:p>
          <a:p>
            <a:pPr marL="342900" marR="0" lvl="0" indent="-342900" algn="just">
              <a:spcBef>
                <a:spcPts val="0"/>
              </a:spcBef>
              <a:spcAft>
                <a:spcPts val="0"/>
              </a:spcAft>
              <a:buFont typeface="Symbol"/>
              <a:buChar char=""/>
            </a:pPr>
            <a:r>
              <a:rPr lang="en-US" spc="-10" dirty="0">
                <a:latin typeface="Times New Roman"/>
                <a:ea typeface="Times New Roman"/>
              </a:rPr>
              <a:t>Explain that an early pregnancy has serious consequences for the adolescent mother, father, and child.  It is important that childbearing is delayed as much as possible.  </a:t>
            </a:r>
            <a:endParaRPr lang="en-US" dirty="0">
              <a:latin typeface="Times New Roman"/>
              <a:ea typeface="Calibri"/>
            </a:endParaRPr>
          </a:p>
          <a:p>
            <a:pPr marL="342900" lvl="0" indent="-342900">
              <a:buFont typeface="Symbol"/>
              <a:buChar char=""/>
              <a:tabLst>
                <a:tab pos="228600" algn="l"/>
              </a:tabLst>
            </a:pPr>
            <a:r>
              <a:rPr lang="en-US" spc="-10" dirty="0">
                <a:latin typeface="Times New Roman"/>
                <a:ea typeface="Times New Roman"/>
              </a:rPr>
              <a:t>Remind students of how to support young men and women to practice healthy timing and spacing of pregnancy.  </a:t>
            </a:r>
            <a:endParaRPr lang="en-US" dirty="0">
              <a:latin typeface="Times New Roman"/>
              <a:ea typeface="Times New Roman"/>
            </a:endParaRPr>
          </a:p>
          <a:p>
            <a:pPr marL="342900" lvl="0" indent="-342900">
              <a:buFont typeface="Symbol"/>
              <a:buChar char=""/>
              <a:tabLst>
                <a:tab pos="228600" algn="l"/>
              </a:tabLst>
            </a:pPr>
            <a:r>
              <a:rPr lang="en-US" spc="-10" dirty="0">
                <a:latin typeface="Times New Roman"/>
                <a:ea typeface="Times New Roman"/>
              </a:rPr>
              <a:t>Show Slide 5: Healthy Timing and Spacing of Pregnancy (HTSP) and remind them of the importance of timing and spacing pregnancies.</a:t>
            </a:r>
            <a:endParaRPr lang="en-US" dirty="0">
              <a:effectLst/>
              <a:latin typeface="Times New Roman"/>
              <a:ea typeface="Calibri"/>
            </a:endParaRPr>
          </a:p>
        </p:txBody>
      </p:sp>
      <p:sp>
        <p:nvSpPr>
          <p:cNvPr id="34821" name="Slide Number Placeholder 4"/>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22338" eaLnBrk="0" hangingPunct="0">
              <a:spcBef>
                <a:spcPct val="30000"/>
              </a:spcBef>
              <a:defRPr sz="1200">
                <a:solidFill>
                  <a:schemeClr val="tx1"/>
                </a:solidFill>
                <a:latin typeface="Times New Roman" pitchFamily="18" charset="0"/>
              </a:defRPr>
            </a:lvl1pPr>
            <a:lvl2pPr marL="742950" indent="-285750" algn="l" defTabSz="922338" eaLnBrk="0" hangingPunct="0">
              <a:spcBef>
                <a:spcPct val="30000"/>
              </a:spcBef>
              <a:buChar char="•"/>
              <a:defRPr sz="1200">
                <a:solidFill>
                  <a:schemeClr val="tx1"/>
                </a:solidFill>
                <a:latin typeface="Times New Roman" pitchFamily="18" charset="0"/>
              </a:defRPr>
            </a:lvl2pPr>
            <a:lvl3pPr marL="1143000" indent="-228600" algn="l" defTabSz="922338" eaLnBrk="0" hangingPunct="0">
              <a:spcBef>
                <a:spcPct val="30000"/>
              </a:spcBef>
              <a:defRPr sz="1200">
                <a:solidFill>
                  <a:schemeClr val="tx1"/>
                </a:solidFill>
                <a:latin typeface="Times New Roman" pitchFamily="18" charset="0"/>
              </a:defRPr>
            </a:lvl3pPr>
            <a:lvl4pPr marL="1600200" indent="-228600" algn="l" defTabSz="922338" eaLnBrk="0" hangingPunct="0">
              <a:spcBef>
                <a:spcPct val="30000"/>
              </a:spcBef>
              <a:defRPr sz="1200">
                <a:solidFill>
                  <a:schemeClr val="tx1"/>
                </a:solidFill>
                <a:latin typeface="Times New Roman" pitchFamily="18" charset="0"/>
              </a:defRPr>
            </a:lvl4pPr>
            <a:lvl5pPr marL="2057400" indent="-228600" algn="l" defTabSz="922338" eaLnBrk="0" hangingPunct="0">
              <a:spcBef>
                <a:spcPct val="30000"/>
              </a:spcBef>
              <a:defRPr sz="1200">
                <a:solidFill>
                  <a:schemeClr val="tx1"/>
                </a:solidFill>
                <a:latin typeface="Times New Roman" pitchFamily="18" charset="0"/>
              </a:defRPr>
            </a:lvl5pPr>
            <a:lvl6pPr marL="2514600" indent="-228600" defTabSz="922338" eaLnBrk="0" fontAlgn="base" hangingPunct="0">
              <a:spcBef>
                <a:spcPct val="30000"/>
              </a:spcBef>
              <a:spcAft>
                <a:spcPct val="0"/>
              </a:spcAft>
              <a:defRPr sz="1200">
                <a:solidFill>
                  <a:schemeClr val="tx1"/>
                </a:solidFill>
                <a:latin typeface="Times New Roman" pitchFamily="18" charset="0"/>
              </a:defRPr>
            </a:lvl6pPr>
            <a:lvl7pPr marL="2971800" indent="-228600" defTabSz="922338" eaLnBrk="0" fontAlgn="base" hangingPunct="0">
              <a:spcBef>
                <a:spcPct val="30000"/>
              </a:spcBef>
              <a:spcAft>
                <a:spcPct val="0"/>
              </a:spcAft>
              <a:defRPr sz="1200">
                <a:solidFill>
                  <a:schemeClr val="tx1"/>
                </a:solidFill>
                <a:latin typeface="Times New Roman" pitchFamily="18" charset="0"/>
              </a:defRPr>
            </a:lvl7pPr>
            <a:lvl8pPr marL="3429000" indent="-228600" defTabSz="922338" eaLnBrk="0" fontAlgn="base" hangingPunct="0">
              <a:spcBef>
                <a:spcPct val="30000"/>
              </a:spcBef>
              <a:spcAft>
                <a:spcPct val="0"/>
              </a:spcAft>
              <a:defRPr sz="1200">
                <a:solidFill>
                  <a:schemeClr val="tx1"/>
                </a:solidFill>
                <a:latin typeface="Times New Roman" pitchFamily="18" charset="0"/>
              </a:defRPr>
            </a:lvl8pPr>
            <a:lvl9pPr marL="3886200" indent="-228600" defTabSz="922338" eaLnBrk="0" fontAlgn="base" hangingPunct="0">
              <a:spcBef>
                <a:spcPct val="30000"/>
              </a:spcBef>
              <a:spcAft>
                <a:spcPct val="0"/>
              </a:spcAft>
              <a:defRPr sz="1200">
                <a:solidFill>
                  <a:schemeClr val="tx1"/>
                </a:solidFill>
                <a:latin typeface="Times New Roman" pitchFamily="18" charset="0"/>
              </a:defRPr>
            </a:lvl9pPr>
          </a:lstStyle>
          <a:p>
            <a:pPr algn="r" eaLnBrk="1" hangingPunct="1">
              <a:spcBef>
                <a:spcPct val="0"/>
              </a:spcBef>
            </a:pPr>
            <a:fld id="{09476F18-CFDD-4A17-A73D-D21A666C20D6}" type="slidenum">
              <a:rPr lang="en-US" altLang="en-US" smtClean="0">
                <a:solidFill>
                  <a:prstClr val="black"/>
                </a:solidFill>
              </a:rPr>
              <a:pPr algn="r" eaLnBrk="1" hangingPunct="1">
                <a:spcBef>
                  <a:spcPct val="0"/>
                </a:spcBef>
              </a:pPr>
              <a:t>8</a:t>
            </a:fld>
            <a:endParaRPr lang="en-US" altLang="en-US">
              <a:solidFill>
                <a:prstClr val="black"/>
              </a:solidFill>
            </a:endParaRPr>
          </a:p>
        </p:txBody>
      </p:sp>
    </p:spTree>
    <p:extLst>
      <p:ext uri="{BB962C8B-B14F-4D97-AF65-F5344CB8AC3E}">
        <p14:creationId xmlns:p14="http://schemas.microsoft.com/office/powerpoint/2010/main" val="29238733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xfrm>
            <a:off x="1143000" y="685800"/>
            <a:ext cx="4572000" cy="3429000"/>
          </a:xfrm>
          <a:ln/>
        </p:spPr>
      </p:sp>
      <p:sp>
        <p:nvSpPr>
          <p:cNvPr id="3" name="Notes Placeholder 2"/>
          <p:cNvSpPr>
            <a:spLocks noGrp="1"/>
          </p:cNvSpPr>
          <p:nvPr>
            <p:ph type="body" idx="1"/>
          </p:nvPr>
        </p:nvSpPr>
        <p:spPr/>
        <p:txBody>
          <a:bodyPr>
            <a:normAutofit/>
          </a:bodyPr>
          <a:lstStyle/>
          <a:p>
            <a:pPr>
              <a:defRPr/>
            </a:pPr>
            <a:endParaRPr lang="en-US" dirty="0"/>
          </a:p>
        </p:txBody>
      </p:sp>
      <p:sp>
        <p:nvSpPr>
          <p:cNvPr id="35845" name="Slide Number Placeholder 4"/>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22338" eaLnBrk="0" hangingPunct="0">
              <a:spcBef>
                <a:spcPct val="30000"/>
              </a:spcBef>
              <a:defRPr sz="1200">
                <a:solidFill>
                  <a:schemeClr val="tx1"/>
                </a:solidFill>
                <a:latin typeface="Times New Roman" pitchFamily="18" charset="0"/>
              </a:defRPr>
            </a:lvl1pPr>
            <a:lvl2pPr marL="742950" indent="-285750" algn="l" defTabSz="922338" eaLnBrk="0" hangingPunct="0">
              <a:spcBef>
                <a:spcPct val="30000"/>
              </a:spcBef>
              <a:buChar char="•"/>
              <a:defRPr sz="1200">
                <a:solidFill>
                  <a:schemeClr val="tx1"/>
                </a:solidFill>
                <a:latin typeface="Times New Roman" pitchFamily="18" charset="0"/>
              </a:defRPr>
            </a:lvl2pPr>
            <a:lvl3pPr marL="1143000" indent="-228600" algn="l" defTabSz="922338" eaLnBrk="0" hangingPunct="0">
              <a:spcBef>
                <a:spcPct val="30000"/>
              </a:spcBef>
              <a:defRPr sz="1200">
                <a:solidFill>
                  <a:schemeClr val="tx1"/>
                </a:solidFill>
                <a:latin typeface="Times New Roman" pitchFamily="18" charset="0"/>
              </a:defRPr>
            </a:lvl3pPr>
            <a:lvl4pPr marL="1600200" indent="-228600" algn="l" defTabSz="922338" eaLnBrk="0" hangingPunct="0">
              <a:spcBef>
                <a:spcPct val="30000"/>
              </a:spcBef>
              <a:defRPr sz="1200">
                <a:solidFill>
                  <a:schemeClr val="tx1"/>
                </a:solidFill>
                <a:latin typeface="Times New Roman" pitchFamily="18" charset="0"/>
              </a:defRPr>
            </a:lvl4pPr>
            <a:lvl5pPr marL="2057400" indent="-228600" algn="l" defTabSz="922338" eaLnBrk="0" hangingPunct="0">
              <a:spcBef>
                <a:spcPct val="30000"/>
              </a:spcBef>
              <a:defRPr sz="1200">
                <a:solidFill>
                  <a:schemeClr val="tx1"/>
                </a:solidFill>
                <a:latin typeface="Times New Roman" pitchFamily="18" charset="0"/>
              </a:defRPr>
            </a:lvl5pPr>
            <a:lvl6pPr marL="2514600" indent="-228600" defTabSz="922338" eaLnBrk="0" fontAlgn="base" hangingPunct="0">
              <a:spcBef>
                <a:spcPct val="30000"/>
              </a:spcBef>
              <a:spcAft>
                <a:spcPct val="0"/>
              </a:spcAft>
              <a:defRPr sz="1200">
                <a:solidFill>
                  <a:schemeClr val="tx1"/>
                </a:solidFill>
                <a:latin typeface="Times New Roman" pitchFamily="18" charset="0"/>
              </a:defRPr>
            </a:lvl6pPr>
            <a:lvl7pPr marL="2971800" indent="-228600" defTabSz="922338" eaLnBrk="0" fontAlgn="base" hangingPunct="0">
              <a:spcBef>
                <a:spcPct val="30000"/>
              </a:spcBef>
              <a:spcAft>
                <a:spcPct val="0"/>
              </a:spcAft>
              <a:defRPr sz="1200">
                <a:solidFill>
                  <a:schemeClr val="tx1"/>
                </a:solidFill>
                <a:latin typeface="Times New Roman" pitchFamily="18" charset="0"/>
              </a:defRPr>
            </a:lvl7pPr>
            <a:lvl8pPr marL="3429000" indent="-228600" defTabSz="922338" eaLnBrk="0" fontAlgn="base" hangingPunct="0">
              <a:spcBef>
                <a:spcPct val="30000"/>
              </a:spcBef>
              <a:spcAft>
                <a:spcPct val="0"/>
              </a:spcAft>
              <a:defRPr sz="1200">
                <a:solidFill>
                  <a:schemeClr val="tx1"/>
                </a:solidFill>
                <a:latin typeface="Times New Roman" pitchFamily="18" charset="0"/>
              </a:defRPr>
            </a:lvl8pPr>
            <a:lvl9pPr marL="3886200" indent="-228600" defTabSz="922338" eaLnBrk="0" fontAlgn="base" hangingPunct="0">
              <a:spcBef>
                <a:spcPct val="30000"/>
              </a:spcBef>
              <a:spcAft>
                <a:spcPct val="0"/>
              </a:spcAft>
              <a:defRPr sz="1200">
                <a:solidFill>
                  <a:schemeClr val="tx1"/>
                </a:solidFill>
                <a:latin typeface="Times New Roman" pitchFamily="18" charset="0"/>
              </a:defRPr>
            </a:lvl9pPr>
          </a:lstStyle>
          <a:p>
            <a:pPr algn="r" eaLnBrk="1" hangingPunct="1">
              <a:spcBef>
                <a:spcPct val="0"/>
              </a:spcBef>
            </a:pPr>
            <a:fld id="{CD882DAE-9C7C-429F-ACE8-12AE5AA17976}" type="slidenum">
              <a:rPr lang="en-US" altLang="en-US" smtClean="0">
                <a:solidFill>
                  <a:prstClr val="black"/>
                </a:solidFill>
              </a:rPr>
              <a:pPr algn="r" eaLnBrk="1" hangingPunct="1">
                <a:spcBef>
                  <a:spcPct val="0"/>
                </a:spcBef>
              </a:pPr>
              <a:t>9</a:t>
            </a:fld>
            <a:endParaRPr lang="en-US" altLang="en-US">
              <a:solidFill>
                <a:prstClr val="black"/>
              </a:solidFill>
            </a:endParaRPr>
          </a:p>
        </p:txBody>
      </p:sp>
    </p:spTree>
    <p:extLst>
      <p:ext uri="{BB962C8B-B14F-4D97-AF65-F5344CB8AC3E}">
        <p14:creationId xmlns:p14="http://schemas.microsoft.com/office/powerpoint/2010/main" val="3604040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55650" name="Rectangle 2"/>
          <p:cNvSpPr>
            <a:spLocks noGrp="1" noChangeArrowheads="1"/>
          </p:cNvSpPr>
          <p:nvPr>
            <p:ph type="ctrTitle"/>
          </p:nvPr>
        </p:nvSpPr>
        <p:spPr>
          <a:xfrm>
            <a:off x="685800" y="1676400"/>
            <a:ext cx="7772400" cy="1470025"/>
          </a:xfrm>
        </p:spPr>
        <p:txBody>
          <a:bodyPr/>
          <a:lstStyle>
            <a:lvl1pPr algn="ctr">
              <a:defRPr sz="4400"/>
            </a:lvl1pPr>
          </a:lstStyle>
          <a:p>
            <a:r>
              <a:rPr lang="en-US"/>
              <a:t>Click to edit Master title style</a:t>
            </a:r>
          </a:p>
        </p:txBody>
      </p:sp>
      <p:sp>
        <p:nvSpPr>
          <p:cNvPr id="155651"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en-US"/>
              <a:t>Click to edit Master subtitle style</a:t>
            </a:r>
          </a:p>
        </p:txBody>
      </p:sp>
    </p:spTree>
    <p:extLst>
      <p:ext uri="{BB962C8B-B14F-4D97-AF65-F5344CB8AC3E}">
        <p14:creationId xmlns:p14="http://schemas.microsoft.com/office/powerpoint/2010/main" val="33448589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9704332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clipArtAndTx" preserve="1">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52413"/>
            <a:ext cx="8229600" cy="1143000"/>
          </a:xfrm>
        </p:spPr>
        <p:txBody>
          <a:bodyPr/>
          <a:lstStyle/>
          <a:p>
            <a:r>
              <a:rPr lang="en-US"/>
              <a:t>Click to edit Master title style</a:t>
            </a:r>
          </a:p>
        </p:txBody>
      </p:sp>
      <p:sp>
        <p:nvSpPr>
          <p:cNvPr id="3" name="ClipArt Placeholder 2"/>
          <p:cNvSpPr>
            <a:spLocks noGrp="1"/>
          </p:cNvSpPr>
          <p:nvPr>
            <p:ph type="clipArt" sz="half" idx="1"/>
          </p:nvPr>
        </p:nvSpPr>
        <p:spPr>
          <a:xfrm>
            <a:off x="457200" y="1600200"/>
            <a:ext cx="4038600" cy="4525963"/>
          </a:xfrm>
        </p:spPr>
        <p:txBody>
          <a:bodyPr/>
          <a:lstStyle/>
          <a:p>
            <a:pPr lvl="0"/>
            <a:r>
              <a:rPr lang="en-US" noProof="0"/>
              <a:t>Click icon to add clip art</a:t>
            </a:r>
          </a:p>
        </p:txBody>
      </p:sp>
      <p:sp>
        <p:nvSpPr>
          <p:cNvPr id="4" name="Text Placeholder 3"/>
          <p:cNvSpPr>
            <a:spLocks noGrp="1"/>
          </p:cNvSpPr>
          <p:nvPr>
            <p:ph type="body" sz="half" idx="2"/>
          </p:nvPr>
        </p:nvSpPr>
        <p:spPr>
          <a:xfrm>
            <a:off x="4648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0766436"/>
      </p:ext>
    </p:extLst>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mediaAndTx" preserve="1">
  <p:cSld name="Title, Media Clip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52413"/>
            <a:ext cx="8229600" cy="1143000"/>
          </a:xfrm>
        </p:spPr>
        <p:txBody>
          <a:bodyPr/>
          <a:lstStyle/>
          <a:p>
            <a:r>
              <a:rPr lang="en-US"/>
              <a:t>Click to edit Master title style</a:t>
            </a:r>
          </a:p>
        </p:txBody>
      </p:sp>
      <p:sp>
        <p:nvSpPr>
          <p:cNvPr id="3" name="Media Placeholder 2"/>
          <p:cNvSpPr>
            <a:spLocks noGrp="1"/>
          </p:cNvSpPr>
          <p:nvPr>
            <p:ph type="media" sz="half" idx="1"/>
          </p:nvPr>
        </p:nvSpPr>
        <p:spPr>
          <a:xfrm>
            <a:off x="457200" y="1600200"/>
            <a:ext cx="4038600" cy="4525963"/>
          </a:xfrm>
        </p:spPr>
        <p:txBody>
          <a:bodyPr/>
          <a:lstStyle/>
          <a:p>
            <a:pPr lvl="0"/>
            <a:r>
              <a:rPr lang="en-US" noProof="0"/>
              <a:t>Click icon to add media</a:t>
            </a:r>
          </a:p>
        </p:txBody>
      </p:sp>
      <p:sp>
        <p:nvSpPr>
          <p:cNvPr id="4" name="Text Placeholder 3"/>
          <p:cNvSpPr>
            <a:spLocks noGrp="1"/>
          </p:cNvSpPr>
          <p:nvPr>
            <p:ph type="body" sz="half" idx="2"/>
          </p:nvPr>
        </p:nvSpPr>
        <p:spPr>
          <a:xfrm>
            <a:off x="4648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956230715"/>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Tree>
    <p:extLst>
      <p:ext uri="{BB962C8B-B14F-4D97-AF65-F5344CB8AC3E}">
        <p14:creationId xmlns:p14="http://schemas.microsoft.com/office/powerpoint/2010/main" val="27257928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a:xfrm>
            <a:off x="1219200" y="6356351"/>
            <a:ext cx="1828800" cy="365125"/>
          </a:xfrm>
          <a:prstGeom prst="rect">
            <a:avLst/>
          </a:prstGeom>
        </p:spPr>
        <p:txBody>
          <a:bodyPr/>
          <a:lstStyle>
            <a:lvl1pPr>
              <a:defRPr/>
            </a:lvl1pPr>
          </a:lstStyle>
          <a:p>
            <a:pPr>
              <a:defRPr/>
            </a:pPr>
            <a:fld id="{AD07FC71-C59D-40B7-8103-2BB1249E2E92}" type="datetime1">
              <a:rPr lang="en-US">
                <a:solidFill>
                  <a:srgbClr val="FFFFFF"/>
                </a:solidFill>
              </a:rPr>
              <a:pPr>
                <a:defRPr/>
              </a:pPr>
              <a:t>4/13/2018</a:t>
            </a:fld>
            <a:endParaRPr lang="en-US">
              <a:solidFill>
                <a:srgbClr val="FFFFFF"/>
              </a:solidFill>
            </a:endParaRPr>
          </a:p>
        </p:txBody>
      </p:sp>
      <p:sp>
        <p:nvSpPr>
          <p:cNvPr id="3" name="Footer Placeholder 4"/>
          <p:cNvSpPr>
            <a:spLocks noGrp="1"/>
          </p:cNvSpPr>
          <p:nvPr>
            <p:ph type="ftr" sz="quarter" idx="11"/>
          </p:nvPr>
        </p:nvSpPr>
        <p:spPr>
          <a:xfrm>
            <a:off x="3996105" y="6356351"/>
            <a:ext cx="2480896" cy="365125"/>
          </a:xfrm>
          <a:prstGeom prst="rect">
            <a:avLst/>
          </a:prstGeom>
        </p:spPr>
        <p:txBody>
          <a:bodyPr/>
          <a:lstStyle>
            <a:lvl1pPr>
              <a:defRPr/>
            </a:lvl1pPr>
          </a:lstStyle>
          <a:p>
            <a:pPr>
              <a:defRPr/>
            </a:pPr>
            <a:endParaRPr lang="en-US">
              <a:solidFill>
                <a:srgbClr val="FFFFFF"/>
              </a:solidFill>
            </a:endParaRPr>
          </a:p>
        </p:txBody>
      </p:sp>
      <p:sp>
        <p:nvSpPr>
          <p:cNvPr id="4" name="Slide Number Placeholder 5"/>
          <p:cNvSpPr>
            <a:spLocks noGrp="1"/>
          </p:cNvSpPr>
          <p:nvPr>
            <p:ph type="sldNum" sz="quarter" idx="12"/>
          </p:nvPr>
        </p:nvSpPr>
        <p:spPr>
          <a:xfrm>
            <a:off x="7086600" y="6356351"/>
            <a:ext cx="1828800" cy="365125"/>
          </a:xfrm>
          <a:prstGeom prst="rect">
            <a:avLst/>
          </a:prstGeom>
        </p:spPr>
        <p:txBody>
          <a:bodyPr/>
          <a:lstStyle>
            <a:lvl1pPr>
              <a:defRPr/>
            </a:lvl1pPr>
          </a:lstStyle>
          <a:p>
            <a:pPr>
              <a:defRPr/>
            </a:pPr>
            <a:fld id="{D61CEC3E-DDE3-46F3-A9FD-6A9AB4DE131C}"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92251331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CCECFF">
            <a:alpha val="23529"/>
          </a:srgbClr>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52413"/>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5" name="Rectangle 4"/>
          <p:cNvSpPr>
            <a:spLocks noChangeArrowheads="1"/>
          </p:cNvSpPr>
          <p:nvPr/>
        </p:nvSpPr>
        <p:spPr bwMode="auto">
          <a:xfrm>
            <a:off x="471488" y="1219200"/>
            <a:ext cx="8229600" cy="152400"/>
          </a:xfrm>
          <a:prstGeom prst="rect">
            <a:avLst/>
          </a:prstGeom>
          <a:solidFill>
            <a:srgbClr val="008080"/>
          </a:solidFill>
          <a:ln w="9525">
            <a:solidFill>
              <a:schemeClr val="accent6">
                <a:lumMod val="50000"/>
              </a:schemeClr>
            </a:solidFill>
            <a:miter lim="800000"/>
            <a:headEnd/>
            <a:tailEnd/>
          </a:ln>
          <a:effectLst/>
        </p:spPr>
        <p:txBody>
          <a:bodyPr wrap="none" anchor="ctr"/>
          <a:lstStyle/>
          <a:p>
            <a:pPr algn="ctr" fontAlgn="base">
              <a:spcBef>
                <a:spcPct val="0"/>
              </a:spcBef>
              <a:spcAft>
                <a:spcPct val="0"/>
              </a:spcAft>
              <a:defRPr/>
            </a:pPr>
            <a:endParaRPr lang="en-US">
              <a:solidFill>
                <a:srgbClr val="FFFFFF"/>
              </a:solidFill>
              <a:ea typeface="ＭＳ Ｐゴシック" pitchFamily="34" charset="-128"/>
            </a:endParaRPr>
          </a:p>
        </p:txBody>
      </p:sp>
      <p:sp>
        <p:nvSpPr>
          <p:cNvPr id="6" name="TextBox 6"/>
          <p:cNvSpPr txBox="1">
            <a:spLocks noChangeArrowheads="1"/>
          </p:cNvSpPr>
          <p:nvPr/>
        </p:nvSpPr>
        <p:spPr bwMode="auto">
          <a:xfrm>
            <a:off x="5791200" y="6384925"/>
            <a:ext cx="3170238" cy="338554"/>
          </a:xfrm>
          <a:prstGeom prst="rect">
            <a:avLst/>
          </a:prstGeom>
          <a:noFill/>
          <a:ln>
            <a:noFill/>
          </a:ln>
          <a:extLst/>
        </p:spPr>
        <p:txBody>
          <a:bodyPr wrap="square">
            <a:spAutoFit/>
          </a:bodyPr>
          <a:lstStyle>
            <a:lvl1pPr eaLnBrk="0" hangingPunct="0">
              <a:defRPr sz="2400">
                <a:solidFill>
                  <a:schemeClr val="tx1"/>
                </a:solidFill>
                <a:latin typeface="Arial" pitchFamily="34" charset="0"/>
                <a:cs typeface="Arial" pitchFamily="34" charset="0"/>
              </a:defRPr>
            </a:lvl1pPr>
            <a:lvl2pPr marL="37931725" indent="-37474525" eaLnBrk="0" hangingPunct="0">
              <a:defRPr sz="2400">
                <a:solidFill>
                  <a:schemeClr val="tx1"/>
                </a:solidFill>
                <a:latin typeface="Arial" pitchFamily="34" charset="0"/>
                <a:cs typeface="Arial" pitchFamily="34" charset="0"/>
              </a:defRPr>
            </a:lvl2pPr>
            <a:lvl3pPr eaLnBrk="0" hangingPunct="0">
              <a:defRPr sz="2400">
                <a:solidFill>
                  <a:schemeClr val="tx1"/>
                </a:solidFill>
                <a:latin typeface="Arial" pitchFamily="34" charset="0"/>
                <a:cs typeface="Arial" pitchFamily="34" charset="0"/>
              </a:defRPr>
            </a:lvl3pPr>
            <a:lvl4pPr eaLnBrk="0" hangingPunct="0">
              <a:defRPr sz="2400">
                <a:solidFill>
                  <a:schemeClr val="tx1"/>
                </a:solidFill>
                <a:latin typeface="Arial" pitchFamily="34" charset="0"/>
                <a:cs typeface="Arial" pitchFamily="34" charset="0"/>
              </a:defRPr>
            </a:lvl4pPr>
            <a:lvl5pPr eaLnBrk="0" hangingPunct="0">
              <a:defRPr sz="2400">
                <a:solidFill>
                  <a:schemeClr val="tx1"/>
                </a:solidFill>
                <a:latin typeface="Arial" pitchFamily="34" charset="0"/>
                <a:cs typeface="Arial" pitchFamily="34" charset="0"/>
              </a:defRPr>
            </a:lvl5pPr>
            <a:lvl6pPr marL="457200" eaLnBrk="0" fontAlgn="base" hangingPunct="0">
              <a:spcBef>
                <a:spcPct val="0"/>
              </a:spcBef>
              <a:spcAft>
                <a:spcPct val="0"/>
              </a:spcAft>
              <a:defRPr sz="2400">
                <a:solidFill>
                  <a:schemeClr val="tx1"/>
                </a:solidFill>
                <a:latin typeface="Arial" pitchFamily="34" charset="0"/>
                <a:cs typeface="Arial" pitchFamily="34" charset="0"/>
              </a:defRPr>
            </a:lvl6pPr>
            <a:lvl7pPr marL="914400" eaLnBrk="0" fontAlgn="base" hangingPunct="0">
              <a:spcBef>
                <a:spcPct val="0"/>
              </a:spcBef>
              <a:spcAft>
                <a:spcPct val="0"/>
              </a:spcAft>
              <a:defRPr sz="2400">
                <a:solidFill>
                  <a:schemeClr val="tx1"/>
                </a:solidFill>
                <a:latin typeface="Arial" pitchFamily="34" charset="0"/>
                <a:cs typeface="Arial" pitchFamily="34" charset="0"/>
              </a:defRPr>
            </a:lvl7pPr>
            <a:lvl8pPr marL="1371600" eaLnBrk="0" fontAlgn="base" hangingPunct="0">
              <a:spcBef>
                <a:spcPct val="0"/>
              </a:spcBef>
              <a:spcAft>
                <a:spcPct val="0"/>
              </a:spcAft>
              <a:defRPr sz="2400">
                <a:solidFill>
                  <a:schemeClr val="tx1"/>
                </a:solidFill>
                <a:latin typeface="Arial" pitchFamily="34" charset="0"/>
                <a:cs typeface="Arial" pitchFamily="34" charset="0"/>
              </a:defRPr>
            </a:lvl8pPr>
            <a:lvl9pPr marL="1828800" eaLnBrk="0" fontAlgn="base" hangingPunct="0">
              <a:spcBef>
                <a:spcPct val="0"/>
              </a:spcBef>
              <a:spcAft>
                <a:spcPct val="0"/>
              </a:spcAft>
              <a:defRPr sz="2400">
                <a:solidFill>
                  <a:schemeClr val="tx1"/>
                </a:solidFill>
                <a:latin typeface="Arial" pitchFamily="34" charset="0"/>
                <a:cs typeface="Arial" pitchFamily="34" charset="0"/>
              </a:defRPr>
            </a:lvl9pPr>
          </a:lstStyle>
          <a:p>
            <a:pPr algn="r" eaLnBrk="1" fontAlgn="base" hangingPunct="1">
              <a:spcBef>
                <a:spcPct val="0"/>
              </a:spcBef>
              <a:spcAft>
                <a:spcPct val="0"/>
              </a:spcAft>
              <a:defRPr/>
            </a:pPr>
            <a:r>
              <a:rPr lang="en-US" sz="1600" b="1" dirty="0">
                <a:solidFill>
                  <a:srgbClr val="000000"/>
                </a:solidFill>
                <a:ea typeface="ＭＳ Ｐゴシック" pitchFamily="34" charset="-128"/>
              </a:rPr>
              <a:t> AYSRH</a:t>
            </a:r>
            <a:r>
              <a:rPr lang="en-US" sz="1600" b="1" baseline="0" dirty="0">
                <a:solidFill>
                  <a:srgbClr val="000000"/>
                </a:solidFill>
                <a:ea typeface="ＭＳ Ｐゴシック" pitchFamily="34" charset="-128"/>
              </a:rPr>
              <a:t> Topic 6,</a:t>
            </a:r>
            <a:r>
              <a:rPr lang="en-US" sz="1600" b="1" dirty="0">
                <a:solidFill>
                  <a:srgbClr val="000000"/>
                </a:solidFill>
                <a:ea typeface="ＭＳ Ｐゴシック" pitchFamily="34" charset="-128"/>
              </a:rPr>
              <a:t> Slide </a:t>
            </a:r>
            <a:fld id="{6D81026D-E1EB-456A-B625-D84DA54B8E9B}" type="slidenum">
              <a:rPr lang="en-US" sz="1600" b="1" smtClean="0">
                <a:solidFill>
                  <a:srgbClr val="000000"/>
                </a:solidFill>
                <a:ea typeface="ＭＳ Ｐゴシック" pitchFamily="34" charset="-128"/>
              </a:rPr>
              <a:pPr algn="r" eaLnBrk="1" fontAlgn="base" hangingPunct="1">
                <a:spcBef>
                  <a:spcPct val="0"/>
                </a:spcBef>
                <a:spcAft>
                  <a:spcPct val="0"/>
                </a:spcAft>
                <a:defRPr/>
              </a:pPr>
              <a:t>‹#›</a:t>
            </a:fld>
            <a:endParaRPr lang="en-US" sz="1600" b="1" dirty="0">
              <a:solidFill>
                <a:srgbClr val="000000"/>
              </a:solidFill>
              <a:ea typeface="ＭＳ Ｐゴシック" pitchFamily="34" charset="-128"/>
            </a:endParaRPr>
          </a:p>
        </p:txBody>
      </p:sp>
    </p:spTree>
    <p:extLst>
      <p:ext uri="{BB962C8B-B14F-4D97-AF65-F5344CB8AC3E}">
        <p14:creationId xmlns:p14="http://schemas.microsoft.com/office/powerpoint/2010/main" val="251661489"/>
      </p:ext>
    </p:extLst>
  </p:cSld>
  <p:clrMap bg1="dk2" tx1="lt1" bg2="dk1"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Lst>
  <p:hf sldNum="0" hdr="0" ftr="0" dt="0"/>
  <p:txStyles>
    <p:titleStyle>
      <a:lvl1pPr algn="l" rtl="0" eaLnBrk="0" fontAlgn="base" hangingPunct="0">
        <a:lnSpc>
          <a:spcPct val="85000"/>
        </a:lnSpc>
        <a:spcBef>
          <a:spcPct val="0"/>
        </a:spcBef>
        <a:spcAft>
          <a:spcPct val="0"/>
        </a:spcAft>
        <a:defRPr sz="3800" b="1">
          <a:solidFill>
            <a:srgbClr val="000000"/>
          </a:solidFill>
          <a:latin typeface="+mj-lt"/>
          <a:ea typeface="ＭＳ Ｐゴシック" charset="-128"/>
          <a:cs typeface="+mj-cs"/>
        </a:defRPr>
      </a:lvl1pPr>
      <a:lvl2pPr algn="l" rtl="0" eaLnBrk="0" fontAlgn="base" hangingPunct="0">
        <a:lnSpc>
          <a:spcPct val="85000"/>
        </a:lnSpc>
        <a:spcBef>
          <a:spcPct val="0"/>
        </a:spcBef>
        <a:spcAft>
          <a:spcPct val="0"/>
        </a:spcAft>
        <a:defRPr sz="3800" b="1">
          <a:solidFill>
            <a:srgbClr val="000000"/>
          </a:solidFill>
          <a:latin typeface="Arial" charset="0"/>
          <a:ea typeface="ＭＳ Ｐゴシック" charset="-128"/>
        </a:defRPr>
      </a:lvl2pPr>
      <a:lvl3pPr algn="l" rtl="0" eaLnBrk="0" fontAlgn="base" hangingPunct="0">
        <a:lnSpc>
          <a:spcPct val="85000"/>
        </a:lnSpc>
        <a:spcBef>
          <a:spcPct val="0"/>
        </a:spcBef>
        <a:spcAft>
          <a:spcPct val="0"/>
        </a:spcAft>
        <a:defRPr sz="3800" b="1">
          <a:solidFill>
            <a:srgbClr val="000000"/>
          </a:solidFill>
          <a:latin typeface="Arial" charset="0"/>
          <a:ea typeface="ＭＳ Ｐゴシック" charset="-128"/>
        </a:defRPr>
      </a:lvl3pPr>
      <a:lvl4pPr algn="l" rtl="0" eaLnBrk="0" fontAlgn="base" hangingPunct="0">
        <a:lnSpc>
          <a:spcPct val="85000"/>
        </a:lnSpc>
        <a:spcBef>
          <a:spcPct val="0"/>
        </a:spcBef>
        <a:spcAft>
          <a:spcPct val="0"/>
        </a:spcAft>
        <a:defRPr sz="3800" b="1">
          <a:solidFill>
            <a:srgbClr val="000000"/>
          </a:solidFill>
          <a:latin typeface="Arial" charset="0"/>
          <a:ea typeface="ＭＳ Ｐゴシック" charset="-128"/>
        </a:defRPr>
      </a:lvl4pPr>
      <a:lvl5pPr algn="l" rtl="0" eaLnBrk="0" fontAlgn="base" hangingPunct="0">
        <a:lnSpc>
          <a:spcPct val="85000"/>
        </a:lnSpc>
        <a:spcBef>
          <a:spcPct val="0"/>
        </a:spcBef>
        <a:spcAft>
          <a:spcPct val="0"/>
        </a:spcAft>
        <a:defRPr sz="3800" b="1">
          <a:solidFill>
            <a:srgbClr val="000000"/>
          </a:solidFill>
          <a:latin typeface="Arial" charset="0"/>
          <a:ea typeface="ＭＳ Ｐゴシック" charset="-128"/>
        </a:defRPr>
      </a:lvl5pPr>
      <a:lvl6pPr marL="457200" algn="l" rtl="0" eaLnBrk="1" fontAlgn="base" hangingPunct="1">
        <a:lnSpc>
          <a:spcPct val="85000"/>
        </a:lnSpc>
        <a:spcBef>
          <a:spcPct val="0"/>
        </a:spcBef>
        <a:spcAft>
          <a:spcPct val="0"/>
        </a:spcAft>
        <a:defRPr sz="3800" b="1">
          <a:solidFill>
            <a:schemeClr val="bg2"/>
          </a:solidFill>
          <a:latin typeface="Arial" charset="0"/>
        </a:defRPr>
      </a:lvl6pPr>
      <a:lvl7pPr marL="914400" algn="l" rtl="0" eaLnBrk="1" fontAlgn="base" hangingPunct="1">
        <a:lnSpc>
          <a:spcPct val="85000"/>
        </a:lnSpc>
        <a:spcBef>
          <a:spcPct val="0"/>
        </a:spcBef>
        <a:spcAft>
          <a:spcPct val="0"/>
        </a:spcAft>
        <a:defRPr sz="3800" b="1">
          <a:solidFill>
            <a:schemeClr val="bg2"/>
          </a:solidFill>
          <a:latin typeface="Arial" charset="0"/>
        </a:defRPr>
      </a:lvl7pPr>
      <a:lvl8pPr marL="1371600" algn="l" rtl="0" eaLnBrk="1" fontAlgn="base" hangingPunct="1">
        <a:lnSpc>
          <a:spcPct val="85000"/>
        </a:lnSpc>
        <a:spcBef>
          <a:spcPct val="0"/>
        </a:spcBef>
        <a:spcAft>
          <a:spcPct val="0"/>
        </a:spcAft>
        <a:defRPr sz="3800" b="1">
          <a:solidFill>
            <a:schemeClr val="bg2"/>
          </a:solidFill>
          <a:latin typeface="Arial" charset="0"/>
        </a:defRPr>
      </a:lvl8pPr>
      <a:lvl9pPr marL="1828800" algn="l" rtl="0" eaLnBrk="1" fontAlgn="base" hangingPunct="1">
        <a:lnSpc>
          <a:spcPct val="85000"/>
        </a:lnSpc>
        <a:spcBef>
          <a:spcPct val="0"/>
        </a:spcBef>
        <a:spcAft>
          <a:spcPct val="0"/>
        </a:spcAft>
        <a:defRPr sz="3800" b="1">
          <a:solidFill>
            <a:schemeClr val="bg2"/>
          </a:solidFill>
          <a:latin typeface="Arial" charset="0"/>
        </a:defRPr>
      </a:lvl9pPr>
    </p:titleStyle>
    <p:bodyStyle>
      <a:lvl1pPr marL="342900" indent="-342900" algn="l" rtl="0" eaLnBrk="0" fontAlgn="base" hangingPunct="0">
        <a:lnSpc>
          <a:spcPct val="95000"/>
        </a:lnSpc>
        <a:spcBef>
          <a:spcPct val="30000"/>
        </a:spcBef>
        <a:spcAft>
          <a:spcPct val="0"/>
        </a:spcAft>
        <a:buChar char="•"/>
        <a:defRPr sz="3200">
          <a:solidFill>
            <a:srgbClr val="000000"/>
          </a:solidFill>
          <a:latin typeface="+mn-lt"/>
          <a:ea typeface="ＭＳ Ｐゴシック" charset="-128"/>
          <a:cs typeface="+mn-cs"/>
        </a:defRPr>
      </a:lvl1pPr>
      <a:lvl2pPr marL="742950" indent="-285750" algn="l" rtl="0" eaLnBrk="0" fontAlgn="base" hangingPunct="0">
        <a:lnSpc>
          <a:spcPct val="95000"/>
        </a:lnSpc>
        <a:spcBef>
          <a:spcPct val="30000"/>
        </a:spcBef>
        <a:spcAft>
          <a:spcPct val="0"/>
        </a:spcAft>
        <a:buChar char="–"/>
        <a:defRPr sz="2800">
          <a:solidFill>
            <a:srgbClr val="000000"/>
          </a:solidFill>
          <a:latin typeface="+mn-lt"/>
          <a:ea typeface="ＭＳ Ｐゴシック" charset="-128"/>
        </a:defRPr>
      </a:lvl2pPr>
      <a:lvl3pPr marL="1143000" indent="-228600" algn="l" rtl="0" eaLnBrk="0" fontAlgn="base" hangingPunct="0">
        <a:lnSpc>
          <a:spcPct val="95000"/>
        </a:lnSpc>
        <a:spcBef>
          <a:spcPct val="30000"/>
        </a:spcBef>
        <a:spcAft>
          <a:spcPct val="0"/>
        </a:spcAft>
        <a:buChar char="•"/>
        <a:defRPr sz="2400">
          <a:solidFill>
            <a:srgbClr val="000000"/>
          </a:solidFill>
          <a:latin typeface="+mn-lt"/>
          <a:ea typeface="ＭＳ Ｐゴシック" charset="-128"/>
        </a:defRPr>
      </a:lvl3pPr>
      <a:lvl4pPr marL="1600200" indent="-228600" algn="l" rtl="0" eaLnBrk="0" fontAlgn="base" hangingPunct="0">
        <a:lnSpc>
          <a:spcPct val="95000"/>
        </a:lnSpc>
        <a:spcBef>
          <a:spcPct val="30000"/>
        </a:spcBef>
        <a:spcAft>
          <a:spcPct val="0"/>
        </a:spcAft>
        <a:buChar char="–"/>
        <a:defRPr sz="2000">
          <a:solidFill>
            <a:srgbClr val="000000"/>
          </a:solidFill>
          <a:latin typeface="+mn-lt"/>
          <a:ea typeface="ＭＳ Ｐゴシック" charset="-128"/>
        </a:defRPr>
      </a:lvl4pPr>
      <a:lvl5pPr marL="2057400" indent="-228600" algn="l" rtl="0" eaLnBrk="0" fontAlgn="base" hangingPunct="0">
        <a:lnSpc>
          <a:spcPct val="95000"/>
        </a:lnSpc>
        <a:spcBef>
          <a:spcPct val="30000"/>
        </a:spcBef>
        <a:spcAft>
          <a:spcPct val="0"/>
        </a:spcAft>
        <a:buChar char="»"/>
        <a:defRPr sz="2000">
          <a:solidFill>
            <a:srgbClr val="000000"/>
          </a:solidFill>
          <a:latin typeface="+mn-lt"/>
          <a:ea typeface="ＭＳ Ｐゴシック" charset="-128"/>
        </a:defRPr>
      </a:lvl5pPr>
      <a:lvl6pPr marL="2514600" indent="-228600" algn="l" rtl="0" eaLnBrk="1" fontAlgn="base" hangingPunct="1">
        <a:lnSpc>
          <a:spcPct val="95000"/>
        </a:lnSpc>
        <a:spcBef>
          <a:spcPct val="30000"/>
        </a:spcBef>
        <a:spcAft>
          <a:spcPct val="0"/>
        </a:spcAft>
        <a:buChar char="»"/>
        <a:defRPr sz="2000">
          <a:solidFill>
            <a:schemeClr val="bg2"/>
          </a:solidFill>
          <a:latin typeface="+mn-lt"/>
          <a:ea typeface="ＭＳ Ｐゴシック" charset="-128"/>
        </a:defRPr>
      </a:lvl6pPr>
      <a:lvl7pPr marL="2971800" indent="-228600" algn="l" rtl="0" eaLnBrk="1" fontAlgn="base" hangingPunct="1">
        <a:lnSpc>
          <a:spcPct val="95000"/>
        </a:lnSpc>
        <a:spcBef>
          <a:spcPct val="30000"/>
        </a:spcBef>
        <a:spcAft>
          <a:spcPct val="0"/>
        </a:spcAft>
        <a:buChar char="»"/>
        <a:defRPr sz="2000">
          <a:solidFill>
            <a:schemeClr val="bg2"/>
          </a:solidFill>
          <a:latin typeface="+mn-lt"/>
          <a:ea typeface="ＭＳ Ｐゴシック" charset="-128"/>
        </a:defRPr>
      </a:lvl7pPr>
      <a:lvl8pPr marL="3429000" indent="-228600" algn="l" rtl="0" eaLnBrk="1" fontAlgn="base" hangingPunct="1">
        <a:lnSpc>
          <a:spcPct val="95000"/>
        </a:lnSpc>
        <a:spcBef>
          <a:spcPct val="30000"/>
        </a:spcBef>
        <a:spcAft>
          <a:spcPct val="0"/>
        </a:spcAft>
        <a:buChar char="»"/>
        <a:defRPr sz="2000">
          <a:solidFill>
            <a:schemeClr val="bg2"/>
          </a:solidFill>
          <a:latin typeface="+mn-lt"/>
          <a:ea typeface="ＭＳ Ｐゴシック" charset="-128"/>
        </a:defRPr>
      </a:lvl8pPr>
      <a:lvl9pPr marL="3886200" indent="-228600" algn="l" rtl="0" eaLnBrk="1" fontAlgn="base" hangingPunct="1">
        <a:lnSpc>
          <a:spcPct val="95000"/>
        </a:lnSpc>
        <a:spcBef>
          <a:spcPct val="30000"/>
        </a:spcBef>
        <a:spcAft>
          <a:spcPct val="0"/>
        </a:spcAft>
        <a:buChar char="»"/>
        <a:defRPr sz="2000">
          <a:solidFill>
            <a:schemeClr val="bg2"/>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pPr algn="ctr"/>
            <a:r>
              <a:rPr lang="en-US" altLang="en-US" sz="3600" dirty="0">
                <a:latin typeface="Arial Black" pitchFamily="34" charset="0"/>
                <a:ea typeface="ＭＳ Ｐゴシック" pitchFamily="34" charset="-128"/>
              </a:rPr>
              <a:t>Pre-service Education on FP and AYSRH</a:t>
            </a:r>
            <a:endParaRPr lang="en-US" altLang="en-US" dirty="0">
              <a:ea typeface="ＭＳ Ｐゴシック" pitchFamily="34" charset="-128"/>
            </a:endParaRPr>
          </a:p>
        </p:txBody>
      </p:sp>
      <p:sp>
        <p:nvSpPr>
          <p:cNvPr id="4099" name="Content Placeholder 2"/>
          <p:cNvSpPr>
            <a:spLocks noGrp="1"/>
          </p:cNvSpPr>
          <p:nvPr>
            <p:ph idx="1"/>
          </p:nvPr>
        </p:nvSpPr>
        <p:spPr/>
        <p:txBody>
          <a:bodyPr/>
          <a:lstStyle/>
          <a:p>
            <a:pPr marL="0" indent="0" algn="ctr">
              <a:buFontTx/>
              <a:buNone/>
            </a:pPr>
            <a:r>
              <a:rPr lang="en-US" altLang="en-US" b="1" dirty="0">
                <a:ea typeface="ＭＳ Ｐゴシック" pitchFamily="34" charset="-128"/>
              </a:rPr>
              <a:t>Session III Topic 6</a:t>
            </a:r>
          </a:p>
          <a:p>
            <a:pPr marL="0" indent="0" algn="ctr">
              <a:buFontTx/>
              <a:buNone/>
            </a:pPr>
            <a:r>
              <a:rPr lang="en-US" b="1" dirty="0"/>
              <a:t>Contraception and Safe Sex</a:t>
            </a:r>
          </a:p>
          <a:p>
            <a:pPr marL="0" indent="0" algn="ctr">
              <a:buFontTx/>
              <a:buNone/>
            </a:pPr>
            <a:endParaRPr lang="en-US" altLang="en-US" dirty="0">
              <a:ea typeface="ＭＳ Ｐゴシック" pitchFamily="34" charset="-128"/>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16116" y="3276600"/>
            <a:ext cx="3151310" cy="2914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5">
            <a:extLst>
              <a:ext uri="{FF2B5EF4-FFF2-40B4-BE49-F238E27FC236}">
                <a16:creationId xmlns:a16="http://schemas.microsoft.com/office/drawing/2014/main" id="{B344F69A-05F3-482A-A2DB-B5FC04137D96}"/>
              </a:ext>
            </a:extLst>
          </p:cNvPr>
          <p:cNvSpPr>
            <a:spLocks noChangeArrowheads="1"/>
          </p:cNvSpPr>
          <p:nvPr/>
        </p:nvSpPr>
        <p:spPr bwMode="auto">
          <a:xfrm>
            <a:off x="5486400" y="6339156"/>
            <a:ext cx="3527474" cy="374650"/>
          </a:xfrm>
          <a:prstGeom prst="rect">
            <a:avLst/>
          </a:prstGeom>
          <a:solidFill>
            <a:srgbClr val="E0E8EC"/>
          </a:solidFill>
          <a:ln w="9525" algn="ctr">
            <a:solidFill>
              <a:srgbClr val="E0E8EC"/>
            </a:solidFill>
            <a:round/>
            <a:headEnd/>
            <a:tailEnd/>
          </a:ln>
        </p:spPr>
        <p:txBody>
          <a:bodyPr/>
          <a:lstStyle>
            <a:lvl1pPr>
              <a:lnSpc>
                <a:spcPct val="95000"/>
              </a:lnSpc>
              <a:spcBef>
                <a:spcPct val="30000"/>
              </a:spcBef>
              <a:buChar char="•"/>
              <a:defRPr sz="3200">
                <a:solidFill>
                  <a:srgbClr val="000000"/>
                </a:solidFill>
                <a:latin typeface="Arial" panose="020B0604020202020204" pitchFamily="34" charset="0"/>
                <a:ea typeface="ＭＳ Ｐゴシック" panose="020B0600070205080204" pitchFamily="34" charset="-128"/>
              </a:defRPr>
            </a:lvl1pPr>
            <a:lvl2pPr marL="742950" indent="-285750">
              <a:lnSpc>
                <a:spcPct val="95000"/>
              </a:lnSpc>
              <a:spcBef>
                <a:spcPct val="30000"/>
              </a:spcBef>
              <a:buChar char="–"/>
              <a:defRPr sz="2800">
                <a:solidFill>
                  <a:srgbClr val="000000"/>
                </a:solidFill>
                <a:latin typeface="Arial" panose="020B0604020202020204" pitchFamily="34" charset="0"/>
                <a:ea typeface="ＭＳ Ｐゴシック" panose="020B0600070205080204" pitchFamily="34" charset="-128"/>
              </a:defRPr>
            </a:lvl2pPr>
            <a:lvl3pPr marL="1143000" indent="-228600">
              <a:lnSpc>
                <a:spcPct val="95000"/>
              </a:lnSpc>
              <a:spcBef>
                <a:spcPct val="30000"/>
              </a:spcBef>
              <a:buChar char="•"/>
              <a:defRPr sz="2400">
                <a:solidFill>
                  <a:srgbClr val="000000"/>
                </a:solidFill>
                <a:latin typeface="Arial" panose="020B0604020202020204" pitchFamily="34" charset="0"/>
                <a:ea typeface="ＭＳ Ｐゴシック" panose="020B0600070205080204" pitchFamily="34" charset="-128"/>
              </a:defRPr>
            </a:lvl3pPr>
            <a:lvl4pPr marL="16002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4pPr>
            <a:lvl5pPr marL="20574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5pPr>
            <a:lvl6pPr marL="25146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6pPr>
            <a:lvl7pPr marL="29718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7pPr>
            <a:lvl8pPr marL="34290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8pPr>
            <a:lvl9pPr marL="38862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9pPr>
          </a:lstStyle>
          <a:p>
            <a:pPr eaLnBrk="1" hangingPunct="1">
              <a:lnSpc>
                <a:spcPct val="100000"/>
              </a:lnSpc>
              <a:spcBef>
                <a:spcPct val="0"/>
              </a:spcBef>
              <a:buFontTx/>
              <a:buNone/>
            </a:pPr>
            <a:r>
              <a:rPr lang="en-US" altLang="en-US" sz="1100" b="1" dirty="0">
                <a:latin typeface="Calibri" panose="020F0502020204030204" pitchFamily="34" charset="0"/>
                <a:cs typeface="Calibri" panose="020F0502020204030204" pitchFamily="34" charset="0"/>
              </a:rPr>
              <a:t>Contraception and Safe Sex, Session III Topic 6 Slide 1</a:t>
            </a:r>
          </a:p>
        </p:txBody>
      </p:sp>
    </p:spTree>
    <p:extLst>
      <p:ext uri="{BB962C8B-B14F-4D97-AF65-F5344CB8AC3E}">
        <p14:creationId xmlns:p14="http://schemas.microsoft.com/office/powerpoint/2010/main" val="4820608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idx="4294967295"/>
          </p:nvPr>
        </p:nvSpPr>
        <p:spPr>
          <a:xfrm>
            <a:off x="867508" y="177800"/>
            <a:ext cx="8229600" cy="1092200"/>
          </a:xfrm>
        </p:spPr>
        <p:txBody>
          <a:bodyPr/>
          <a:lstStyle/>
          <a:p>
            <a:pPr eaLnBrk="1" hangingPunct="1"/>
            <a:r>
              <a:rPr lang="en-US" altLang="en-US" sz="3200" dirty="0"/>
              <a:t>Healthy Timing and Spacing of Pregnancy (HTSP)</a:t>
            </a:r>
          </a:p>
        </p:txBody>
      </p:sp>
      <p:sp>
        <p:nvSpPr>
          <p:cNvPr id="18435" name="Content Placeholder 2"/>
          <p:cNvSpPr>
            <a:spLocks noGrp="1"/>
          </p:cNvSpPr>
          <p:nvPr>
            <p:ph idx="4294967295"/>
          </p:nvPr>
        </p:nvSpPr>
        <p:spPr>
          <a:xfrm>
            <a:off x="1173774" y="1460501"/>
            <a:ext cx="7770934" cy="5159375"/>
          </a:xfrm>
        </p:spPr>
        <p:txBody>
          <a:bodyPr/>
          <a:lstStyle/>
          <a:p>
            <a:pPr marL="514350" indent="-514350" eaLnBrk="1" fontAlgn="auto" hangingPunct="1">
              <a:spcBef>
                <a:spcPts val="580"/>
              </a:spcBef>
              <a:spcAft>
                <a:spcPts val="0"/>
              </a:spcAft>
              <a:buFont typeface="Wingdings 2"/>
              <a:buNone/>
              <a:defRPr/>
            </a:pPr>
            <a:r>
              <a:rPr lang="en-US" sz="2400" dirty="0"/>
              <a:t>Support men and women practice healthy timing and spacing of pregnancy.  </a:t>
            </a:r>
          </a:p>
          <a:p>
            <a:pPr marL="514350" indent="-514350" eaLnBrk="1" fontAlgn="auto" hangingPunct="1">
              <a:spcBef>
                <a:spcPts val="580"/>
              </a:spcBef>
              <a:spcAft>
                <a:spcPts val="0"/>
              </a:spcAft>
              <a:buFont typeface="Wingdings 2"/>
              <a:buNone/>
              <a:defRPr/>
            </a:pPr>
            <a:r>
              <a:rPr lang="en-US" sz="2400" dirty="0"/>
              <a:t>This means that:</a:t>
            </a:r>
          </a:p>
          <a:p>
            <a:pPr marL="514350" indent="-514350" eaLnBrk="1" fontAlgn="auto" hangingPunct="1">
              <a:spcBef>
                <a:spcPts val="580"/>
              </a:spcBef>
              <a:spcAft>
                <a:spcPts val="0"/>
              </a:spcAft>
              <a:buFont typeface="+mj-lt"/>
              <a:buAutoNum type="arabicPeriod"/>
              <a:defRPr/>
            </a:pPr>
            <a:r>
              <a:rPr lang="en-US" sz="2400" dirty="0"/>
              <a:t>After a live birth, couples should wait at least 24 months before trying to become pregnant again.</a:t>
            </a:r>
          </a:p>
          <a:p>
            <a:pPr marL="514350" indent="-514350" eaLnBrk="1" fontAlgn="auto" hangingPunct="1">
              <a:spcBef>
                <a:spcPts val="580"/>
              </a:spcBef>
              <a:spcAft>
                <a:spcPts val="0"/>
              </a:spcAft>
              <a:buFont typeface="+mj-lt"/>
              <a:buAutoNum type="arabicPeriod"/>
              <a:defRPr/>
            </a:pPr>
            <a:r>
              <a:rPr lang="en-US" sz="2400" dirty="0"/>
              <a:t>After a miscarriage or abortion, couples should wait at least six months before trying to become pregnant again. </a:t>
            </a:r>
          </a:p>
          <a:p>
            <a:pPr marL="514350" indent="-514350" eaLnBrk="1" fontAlgn="auto" hangingPunct="1">
              <a:spcBef>
                <a:spcPts val="580"/>
              </a:spcBef>
              <a:spcAft>
                <a:spcPts val="0"/>
              </a:spcAft>
              <a:buFont typeface="+mj-lt"/>
              <a:buAutoNum type="arabicPeriod"/>
              <a:defRPr/>
            </a:pPr>
            <a:r>
              <a:rPr lang="en-US" sz="2400" dirty="0"/>
              <a:t>Adolescents should delay pregnancy until at least 18 years of age.</a:t>
            </a:r>
          </a:p>
          <a:p>
            <a:pPr marL="514350" indent="-514350" eaLnBrk="1" fontAlgn="auto" hangingPunct="1">
              <a:spcBef>
                <a:spcPts val="580"/>
              </a:spcBef>
              <a:spcAft>
                <a:spcPts val="0"/>
              </a:spcAft>
              <a:buFont typeface="+mj-lt"/>
              <a:buAutoNum type="arabicPeriod"/>
              <a:defRPr/>
            </a:pPr>
            <a:r>
              <a:rPr lang="en-US" sz="2400" dirty="0"/>
              <a:t>Women and men should use a family planning method of their choice  to delay and space their pregnancies.  </a:t>
            </a:r>
          </a:p>
        </p:txBody>
      </p:sp>
      <p:sp>
        <p:nvSpPr>
          <p:cNvPr id="2" name="Slide Number Placeholder 1"/>
          <p:cNvSpPr>
            <a:spLocks noGrp="1"/>
          </p:cNvSpPr>
          <p:nvPr>
            <p:ph type="sldNum" sz="quarter" idx="12"/>
          </p:nvPr>
        </p:nvSpPr>
        <p:spPr/>
        <p:txBody>
          <a:bodyPr/>
          <a:lstStyle/>
          <a:p>
            <a:pPr>
              <a:defRPr/>
            </a:pPr>
            <a:fld id="{EEB1CF50-A27C-4FA6-BD7D-7B8BB4018058}" type="slidenum">
              <a:rPr lang="en-US" smtClean="0">
                <a:solidFill>
                  <a:srgbClr val="FFFFFF"/>
                </a:solidFill>
              </a:rPr>
              <a:pPr>
                <a:defRPr/>
              </a:pPr>
              <a:t>10</a:t>
            </a:fld>
            <a:endParaRPr lang="en-US">
              <a:solidFill>
                <a:srgbClr val="FFFFFF"/>
              </a:solidFill>
            </a:endParaRPr>
          </a:p>
        </p:txBody>
      </p:sp>
      <p:sp>
        <p:nvSpPr>
          <p:cNvPr id="5" name="Rectangle 5">
            <a:extLst>
              <a:ext uri="{FF2B5EF4-FFF2-40B4-BE49-F238E27FC236}">
                <a16:creationId xmlns:a16="http://schemas.microsoft.com/office/drawing/2014/main" id="{9470F8C3-C0C3-444C-92CC-956125E4E167}"/>
              </a:ext>
            </a:extLst>
          </p:cNvPr>
          <p:cNvSpPr>
            <a:spLocks noChangeArrowheads="1"/>
          </p:cNvSpPr>
          <p:nvPr/>
        </p:nvSpPr>
        <p:spPr bwMode="auto">
          <a:xfrm>
            <a:off x="5486400" y="6339156"/>
            <a:ext cx="3527474" cy="374650"/>
          </a:xfrm>
          <a:prstGeom prst="rect">
            <a:avLst/>
          </a:prstGeom>
          <a:solidFill>
            <a:srgbClr val="E0E8EC"/>
          </a:solidFill>
          <a:ln w="9525" algn="ctr">
            <a:solidFill>
              <a:srgbClr val="E0E8EC"/>
            </a:solidFill>
            <a:round/>
            <a:headEnd/>
            <a:tailEnd/>
          </a:ln>
        </p:spPr>
        <p:txBody>
          <a:bodyPr/>
          <a:lstStyle>
            <a:lvl1pPr>
              <a:lnSpc>
                <a:spcPct val="95000"/>
              </a:lnSpc>
              <a:spcBef>
                <a:spcPct val="30000"/>
              </a:spcBef>
              <a:buChar char="•"/>
              <a:defRPr sz="3200">
                <a:solidFill>
                  <a:srgbClr val="000000"/>
                </a:solidFill>
                <a:latin typeface="Arial" panose="020B0604020202020204" pitchFamily="34" charset="0"/>
                <a:ea typeface="ＭＳ Ｐゴシック" panose="020B0600070205080204" pitchFamily="34" charset="-128"/>
              </a:defRPr>
            </a:lvl1pPr>
            <a:lvl2pPr marL="742950" indent="-285750">
              <a:lnSpc>
                <a:spcPct val="95000"/>
              </a:lnSpc>
              <a:spcBef>
                <a:spcPct val="30000"/>
              </a:spcBef>
              <a:buChar char="–"/>
              <a:defRPr sz="2800">
                <a:solidFill>
                  <a:srgbClr val="000000"/>
                </a:solidFill>
                <a:latin typeface="Arial" panose="020B0604020202020204" pitchFamily="34" charset="0"/>
                <a:ea typeface="ＭＳ Ｐゴシック" panose="020B0600070205080204" pitchFamily="34" charset="-128"/>
              </a:defRPr>
            </a:lvl2pPr>
            <a:lvl3pPr marL="1143000" indent="-228600">
              <a:lnSpc>
                <a:spcPct val="95000"/>
              </a:lnSpc>
              <a:spcBef>
                <a:spcPct val="30000"/>
              </a:spcBef>
              <a:buChar char="•"/>
              <a:defRPr sz="2400">
                <a:solidFill>
                  <a:srgbClr val="000000"/>
                </a:solidFill>
                <a:latin typeface="Arial" panose="020B0604020202020204" pitchFamily="34" charset="0"/>
                <a:ea typeface="ＭＳ Ｐゴシック" panose="020B0600070205080204" pitchFamily="34" charset="-128"/>
              </a:defRPr>
            </a:lvl3pPr>
            <a:lvl4pPr marL="16002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4pPr>
            <a:lvl5pPr marL="20574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5pPr>
            <a:lvl6pPr marL="25146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6pPr>
            <a:lvl7pPr marL="29718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7pPr>
            <a:lvl8pPr marL="34290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8pPr>
            <a:lvl9pPr marL="38862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9pPr>
          </a:lstStyle>
          <a:p>
            <a:pPr eaLnBrk="1" hangingPunct="1">
              <a:lnSpc>
                <a:spcPct val="100000"/>
              </a:lnSpc>
              <a:spcBef>
                <a:spcPct val="0"/>
              </a:spcBef>
              <a:buFontTx/>
              <a:buNone/>
            </a:pPr>
            <a:r>
              <a:rPr lang="en-US" altLang="en-US" sz="1100" b="1" dirty="0">
                <a:latin typeface="Calibri" panose="020F0502020204030204" pitchFamily="34" charset="0"/>
                <a:cs typeface="Calibri" panose="020F0502020204030204" pitchFamily="34" charset="0"/>
              </a:rPr>
              <a:t>Contraception and Safe Sex, Session III Topic 6 Slide 10</a:t>
            </a:r>
          </a:p>
        </p:txBody>
      </p:sp>
    </p:spTree>
    <p:extLst>
      <p:ext uri="{BB962C8B-B14F-4D97-AF65-F5344CB8AC3E}">
        <p14:creationId xmlns:p14="http://schemas.microsoft.com/office/powerpoint/2010/main" val="29013103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altLang="en-US" sz="3200" dirty="0"/>
              <a:t>Contraceptive Methods for Adolescents</a:t>
            </a:r>
            <a:br>
              <a:rPr lang="en-US" altLang="en-US" dirty="0"/>
            </a:br>
            <a:endParaRPr lang="en-US" altLang="en-US" dirty="0"/>
          </a:p>
        </p:txBody>
      </p:sp>
      <p:sp>
        <p:nvSpPr>
          <p:cNvPr id="3" name="Content Placeholder 2"/>
          <p:cNvSpPr>
            <a:spLocks noGrp="1"/>
          </p:cNvSpPr>
          <p:nvPr>
            <p:ph idx="1"/>
          </p:nvPr>
        </p:nvSpPr>
        <p:spPr/>
        <p:txBody>
          <a:bodyPr/>
          <a:lstStyle/>
          <a:p>
            <a:pPr marL="0" indent="0">
              <a:buFont typeface="Arial" charset="0"/>
              <a:buNone/>
              <a:defRPr/>
            </a:pPr>
            <a:r>
              <a:rPr lang="en-US" dirty="0"/>
              <a:t>All methods of contraception are safe for use with adolescent clients.</a:t>
            </a:r>
          </a:p>
          <a:p>
            <a:pPr marL="0" indent="0">
              <a:buFont typeface="Arial" charset="0"/>
              <a:buNone/>
              <a:defRPr/>
            </a:pPr>
            <a:r>
              <a:rPr lang="en-US" dirty="0"/>
              <a:t>Important issues for discussion include:</a:t>
            </a:r>
          </a:p>
          <a:p>
            <a:pPr>
              <a:buFont typeface="Arial" charset="0"/>
              <a:buChar char="•"/>
              <a:defRPr/>
            </a:pPr>
            <a:r>
              <a:rPr lang="en-US" dirty="0"/>
              <a:t>Safety</a:t>
            </a:r>
          </a:p>
          <a:p>
            <a:pPr>
              <a:buFont typeface="Arial" charset="0"/>
              <a:buChar char="•"/>
              <a:defRPr/>
            </a:pPr>
            <a:r>
              <a:rPr lang="en-US" dirty="0"/>
              <a:t>Appropriateness</a:t>
            </a:r>
          </a:p>
          <a:p>
            <a:pPr>
              <a:buFont typeface="Arial" charset="0"/>
              <a:buChar char="•"/>
              <a:defRPr/>
            </a:pPr>
            <a:r>
              <a:rPr lang="en-US" dirty="0"/>
              <a:t>Special Considerations</a:t>
            </a:r>
          </a:p>
          <a:p>
            <a:pPr>
              <a:buFont typeface="Arial" charset="0"/>
              <a:buChar char="•"/>
              <a:defRPr/>
            </a:pPr>
            <a:r>
              <a:rPr lang="en-US" dirty="0"/>
              <a:t>Counseling Issues</a:t>
            </a:r>
          </a:p>
          <a:p>
            <a:pPr>
              <a:buFont typeface="Arial" charset="0"/>
              <a:buChar char="•"/>
              <a:defRPr/>
            </a:pPr>
            <a:endParaRPr lang="en-US" dirty="0"/>
          </a:p>
        </p:txBody>
      </p:sp>
      <p:sp>
        <p:nvSpPr>
          <p:cNvPr id="4" name="Slide Number Placeholder 3"/>
          <p:cNvSpPr>
            <a:spLocks noGrp="1"/>
          </p:cNvSpPr>
          <p:nvPr>
            <p:ph type="sldNum" sz="quarter" idx="4294967295"/>
          </p:nvPr>
        </p:nvSpPr>
        <p:spPr>
          <a:xfrm>
            <a:off x="7086600" y="6356351"/>
            <a:ext cx="1828800" cy="365125"/>
          </a:xfrm>
          <a:prstGeom prst="rect">
            <a:avLst/>
          </a:prstGeom>
        </p:spPr>
        <p:txBody>
          <a:bodyPr/>
          <a:lstStyle/>
          <a:p>
            <a:pPr>
              <a:defRPr/>
            </a:pPr>
            <a:fld id="{2DD30949-840F-422F-8FA0-01A46028BE61}" type="slidenum">
              <a:rPr lang="en-US">
                <a:solidFill>
                  <a:srgbClr val="FFFFFF"/>
                </a:solidFill>
              </a:rPr>
              <a:pPr>
                <a:defRPr/>
              </a:pPr>
              <a:t>11</a:t>
            </a:fld>
            <a:endParaRPr lang="en-US">
              <a:solidFill>
                <a:srgbClr val="FFFFFF"/>
              </a:solidFill>
            </a:endParaRPr>
          </a:p>
        </p:txBody>
      </p:sp>
      <p:sp>
        <p:nvSpPr>
          <p:cNvPr id="5" name="Rectangle 5">
            <a:extLst>
              <a:ext uri="{FF2B5EF4-FFF2-40B4-BE49-F238E27FC236}">
                <a16:creationId xmlns:a16="http://schemas.microsoft.com/office/drawing/2014/main" id="{77387169-B241-4B6F-B05A-3B042215F56F}"/>
              </a:ext>
            </a:extLst>
          </p:cNvPr>
          <p:cNvSpPr>
            <a:spLocks noChangeArrowheads="1"/>
          </p:cNvSpPr>
          <p:nvPr/>
        </p:nvSpPr>
        <p:spPr bwMode="auto">
          <a:xfrm>
            <a:off x="5486400" y="6339156"/>
            <a:ext cx="3527474" cy="374650"/>
          </a:xfrm>
          <a:prstGeom prst="rect">
            <a:avLst/>
          </a:prstGeom>
          <a:solidFill>
            <a:srgbClr val="E0E8EC"/>
          </a:solidFill>
          <a:ln w="9525" algn="ctr">
            <a:solidFill>
              <a:srgbClr val="E0E8EC"/>
            </a:solidFill>
            <a:round/>
            <a:headEnd/>
            <a:tailEnd/>
          </a:ln>
        </p:spPr>
        <p:txBody>
          <a:bodyPr/>
          <a:lstStyle>
            <a:lvl1pPr>
              <a:lnSpc>
                <a:spcPct val="95000"/>
              </a:lnSpc>
              <a:spcBef>
                <a:spcPct val="30000"/>
              </a:spcBef>
              <a:buChar char="•"/>
              <a:defRPr sz="3200">
                <a:solidFill>
                  <a:srgbClr val="000000"/>
                </a:solidFill>
                <a:latin typeface="Arial" panose="020B0604020202020204" pitchFamily="34" charset="0"/>
                <a:ea typeface="ＭＳ Ｐゴシック" panose="020B0600070205080204" pitchFamily="34" charset="-128"/>
              </a:defRPr>
            </a:lvl1pPr>
            <a:lvl2pPr marL="742950" indent="-285750">
              <a:lnSpc>
                <a:spcPct val="95000"/>
              </a:lnSpc>
              <a:spcBef>
                <a:spcPct val="30000"/>
              </a:spcBef>
              <a:buChar char="–"/>
              <a:defRPr sz="2800">
                <a:solidFill>
                  <a:srgbClr val="000000"/>
                </a:solidFill>
                <a:latin typeface="Arial" panose="020B0604020202020204" pitchFamily="34" charset="0"/>
                <a:ea typeface="ＭＳ Ｐゴシック" panose="020B0600070205080204" pitchFamily="34" charset="-128"/>
              </a:defRPr>
            </a:lvl2pPr>
            <a:lvl3pPr marL="1143000" indent="-228600">
              <a:lnSpc>
                <a:spcPct val="95000"/>
              </a:lnSpc>
              <a:spcBef>
                <a:spcPct val="30000"/>
              </a:spcBef>
              <a:buChar char="•"/>
              <a:defRPr sz="2400">
                <a:solidFill>
                  <a:srgbClr val="000000"/>
                </a:solidFill>
                <a:latin typeface="Arial" panose="020B0604020202020204" pitchFamily="34" charset="0"/>
                <a:ea typeface="ＭＳ Ｐゴシック" panose="020B0600070205080204" pitchFamily="34" charset="-128"/>
              </a:defRPr>
            </a:lvl3pPr>
            <a:lvl4pPr marL="16002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4pPr>
            <a:lvl5pPr marL="20574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5pPr>
            <a:lvl6pPr marL="25146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6pPr>
            <a:lvl7pPr marL="29718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7pPr>
            <a:lvl8pPr marL="34290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8pPr>
            <a:lvl9pPr marL="38862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9pPr>
          </a:lstStyle>
          <a:p>
            <a:pPr eaLnBrk="1" hangingPunct="1">
              <a:lnSpc>
                <a:spcPct val="100000"/>
              </a:lnSpc>
              <a:spcBef>
                <a:spcPct val="0"/>
              </a:spcBef>
              <a:buFontTx/>
              <a:buNone/>
            </a:pPr>
            <a:r>
              <a:rPr lang="en-US" altLang="en-US" sz="1100" b="1" dirty="0">
                <a:latin typeface="Calibri" panose="020F0502020204030204" pitchFamily="34" charset="0"/>
                <a:cs typeface="Calibri" panose="020F0502020204030204" pitchFamily="34" charset="0"/>
              </a:rPr>
              <a:t>Contraception and Safe Sex, Session III Topic 6 Slide 11</a:t>
            </a:r>
          </a:p>
        </p:txBody>
      </p:sp>
    </p:spTree>
    <p:extLst>
      <p:ext uri="{BB962C8B-B14F-4D97-AF65-F5344CB8AC3E}">
        <p14:creationId xmlns:p14="http://schemas.microsoft.com/office/powerpoint/2010/main" val="30014163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r>
              <a:rPr lang="en-US" altLang="en-US" sz="3200" dirty="0"/>
              <a:t>Common Side Effects of Contraceptive Methods and Their Impact on Clients</a:t>
            </a:r>
          </a:p>
        </p:txBody>
      </p:sp>
      <p:sp>
        <p:nvSpPr>
          <p:cNvPr id="21507" name="Content Placeholder 2"/>
          <p:cNvSpPr>
            <a:spLocks noGrp="1"/>
          </p:cNvSpPr>
          <p:nvPr>
            <p:ph idx="1"/>
          </p:nvPr>
        </p:nvSpPr>
        <p:spPr/>
        <p:txBody>
          <a:bodyPr/>
          <a:lstStyle/>
          <a:p>
            <a:r>
              <a:rPr lang="en-US" altLang="en-US"/>
              <a:t>Most side effects from contraceptive methods pose no health risk to clients. However, providers should take them seriously because they can be uncomfortable, annoying, or worrisome to clients.</a:t>
            </a:r>
          </a:p>
          <a:p>
            <a:r>
              <a:rPr lang="en-US" altLang="en-US"/>
              <a:t>Side effects are the major reason that clients stop using a method.</a:t>
            </a:r>
          </a:p>
        </p:txBody>
      </p:sp>
      <p:sp>
        <p:nvSpPr>
          <p:cNvPr id="4" name="Slide Number Placeholder 3"/>
          <p:cNvSpPr>
            <a:spLocks noGrp="1"/>
          </p:cNvSpPr>
          <p:nvPr>
            <p:ph type="sldNum" sz="quarter" idx="4294967295"/>
          </p:nvPr>
        </p:nvSpPr>
        <p:spPr>
          <a:xfrm>
            <a:off x="7086600" y="6356351"/>
            <a:ext cx="1828800" cy="365125"/>
          </a:xfrm>
          <a:prstGeom prst="rect">
            <a:avLst/>
          </a:prstGeom>
        </p:spPr>
        <p:txBody>
          <a:bodyPr/>
          <a:lstStyle/>
          <a:p>
            <a:pPr>
              <a:defRPr/>
            </a:pPr>
            <a:fld id="{1D892C98-4684-4BCC-941E-6EE31C4DB735}" type="slidenum">
              <a:rPr lang="en-US">
                <a:solidFill>
                  <a:srgbClr val="FFFFFF"/>
                </a:solidFill>
              </a:rPr>
              <a:pPr>
                <a:defRPr/>
              </a:pPr>
              <a:t>12</a:t>
            </a:fld>
            <a:endParaRPr lang="en-US">
              <a:solidFill>
                <a:srgbClr val="FFFFFF"/>
              </a:solidFill>
            </a:endParaRPr>
          </a:p>
        </p:txBody>
      </p:sp>
      <p:sp>
        <p:nvSpPr>
          <p:cNvPr id="5" name="Rectangle 5">
            <a:extLst>
              <a:ext uri="{FF2B5EF4-FFF2-40B4-BE49-F238E27FC236}">
                <a16:creationId xmlns:a16="http://schemas.microsoft.com/office/drawing/2014/main" id="{EA87C033-88D0-4D1C-A9B0-3596B589974D}"/>
              </a:ext>
            </a:extLst>
          </p:cNvPr>
          <p:cNvSpPr>
            <a:spLocks noChangeArrowheads="1"/>
          </p:cNvSpPr>
          <p:nvPr/>
        </p:nvSpPr>
        <p:spPr bwMode="auto">
          <a:xfrm>
            <a:off x="5486400" y="6339156"/>
            <a:ext cx="3527474" cy="374650"/>
          </a:xfrm>
          <a:prstGeom prst="rect">
            <a:avLst/>
          </a:prstGeom>
          <a:solidFill>
            <a:srgbClr val="E0E8EC"/>
          </a:solidFill>
          <a:ln w="9525" algn="ctr">
            <a:solidFill>
              <a:srgbClr val="E0E8EC"/>
            </a:solidFill>
            <a:round/>
            <a:headEnd/>
            <a:tailEnd/>
          </a:ln>
        </p:spPr>
        <p:txBody>
          <a:bodyPr/>
          <a:lstStyle>
            <a:lvl1pPr>
              <a:lnSpc>
                <a:spcPct val="95000"/>
              </a:lnSpc>
              <a:spcBef>
                <a:spcPct val="30000"/>
              </a:spcBef>
              <a:buChar char="•"/>
              <a:defRPr sz="3200">
                <a:solidFill>
                  <a:srgbClr val="000000"/>
                </a:solidFill>
                <a:latin typeface="Arial" panose="020B0604020202020204" pitchFamily="34" charset="0"/>
                <a:ea typeface="ＭＳ Ｐゴシック" panose="020B0600070205080204" pitchFamily="34" charset="-128"/>
              </a:defRPr>
            </a:lvl1pPr>
            <a:lvl2pPr marL="742950" indent="-285750">
              <a:lnSpc>
                <a:spcPct val="95000"/>
              </a:lnSpc>
              <a:spcBef>
                <a:spcPct val="30000"/>
              </a:spcBef>
              <a:buChar char="–"/>
              <a:defRPr sz="2800">
                <a:solidFill>
                  <a:srgbClr val="000000"/>
                </a:solidFill>
                <a:latin typeface="Arial" panose="020B0604020202020204" pitchFamily="34" charset="0"/>
                <a:ea typeface="ＭＳ Ｐゴシック" panose="020B0600070205080204" pitchFamily="34" charset="-128"/>
              </a:defRPr>
            </a:lvl2pPr>
            <a:lvl3pPr marL="1143000" indent="-228600">
              <a:lnSpc>
                <a:spcPct val="95000"/>
              </a:lnSpc>
              <a:spcBef>
                <a:spcPct val="30000"/>
              </a:spcBef>
              <a:buChar char="•"/>
              <a:defRPr sz="2400">
                <a:solidFill>
                  <a:srgbClr val="000000"/>
                </a:solidFill>
                <a:latin typeface="Arial" panose="020B0604020202020204" pitchFamily="34" charset="0"/>
                <a:ea typeface="ＭＳ Ｐゴシック" panose="020B0600070205080204" pitchFamily="34" charset="-128"/>
              </a:defRPr>
            </a:lvl3pPr>
            <a:lvl4pPr marL="16002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4pPr>
            <a:lvl5pPr marL="20574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5pPr>
            <a:lvl6pPr marL="25146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6pPr>
            <a:lvl7pPr marL="29718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7pPr>
            <a:lvl8pPr marL="34290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8pPr>
            <a:lvl9pPr marL="38862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9pPr>
          </a:lstStyle>
          <a:p>
            <a:pPr eaLnBrk="1" hangingPunct="1">
              <a:lnSpc>
                <a:spcPct val="100000"/>
              </a:lnSpc>
              <a:spcBef>
                <a:spcPct val="0"/>
              </a:spcBef>
              <a:buFontTx/>
              <a:buNone/>
            </a:pPr>
            <a:r>
              <a:rPr lang="en-US" altLang="en-US" sz="1100" b="1" dirty="0">
                <a:latin typeface="Calibri" panose="020F0502020204030204" pitchFamily="34" charset="0"/>
                <a:cs typeface="Calibri" panose="020F0502020204030204" pitchFamily="34" charset="0"/>
              </a:rPr>
              <a:t>Contraception and Safe Sex, Session III Topic 6 Slide 12</a:t>
            </a:r>
          </a:p>
        </p:txBody>
      </p:sp>
    </p:spTree>
    <p:extLst>
      <p:ext uri="{BB962C8B-B14F-4D97-AF65-F5344CB8AC3E}">
        <p14:creationId xmlns:p14="http://schemas.microsoft.com/office/powerpoint/2010/main" val="37268262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altLang="en-US" sz="3200" dirty="0"/>
              <a:t>Counseling About  Side Effects</a:t>
            </a:r>
          </a:p>
        </p:txBody>
      </p:sp>
      <p:sp>
        <p:nvSpPr>
          <p:cNvPr id="3" name="Content Placeholder 2"/>
          <p:cNvSpPr>
            <a:spLocks noGrp="1"/>
          </p:cNvSpPr>
          <p:nvPr>
            <p:ph idx="1"/>
          </p:nvPr>
        </p:nvSpPr>
        <p:spPr/>
        <p:txBody>
          <a:bodyPr/>
          <a:lstStyle/>
          <a:p>
            <a:pPr marL="0" indent="0">
              <a:buFont typeface="Arial" charset="0"/>
              <a:buNone/>
              <a:defRPr/>
            </a:pPr>
            <a:r>
              <a:rPr lang="en-US" sz="2800" dirty="0"/>
              <a:t>Side effects are the major reason that clients stop using a method; therefore, providers should:</a:t>
            </a:r>
          </a:p>
          <a:p>
            <a:pPr>
              <a:buFont typeface="Arial" charset="0"/>
              <a:buChar char="•"/>
              <a:defRPr/>
            </a:pPr>
            <a:r>
              <a:rPr lang="en-US" sz="2800" dirty="0"/>
              <a:t>Treat all client complaints with patience, seriousness, and empathy.</a:t>
            </a:r>
          </a:p>
          <a:p>
            <a:pPr>
              <a:buFont typeface="Arial" charset="0"/>
              <a:buChar char="•"/>
              <a:defRPr/>
            </a:pPr>
            <a:r>
              <a:rPr lang="en-US" sz="2800" dirty="0"/>
              <a:t>Offer clients an opportunity to discuss their concerns.</a:t>
            </a:r>
          </a:p>
          <a:p>
            <a:pPr>
              <a:buFont typeface="Arial" charset="0"/>
              <a:buChar char="•"/>
              <a:defRPr/>
            </a:pPr>
            <a:r>
              <a:rPr lang="en-US" sz="2800" dirty="0"/>
              <a:t>Reassure the client that side effects are reversible. </a:t>
            </a:r>
          </a:p>
          <a:p>
            <a:pPr>
              <a:buFont typeface="Arial" charset="0"/>
              <a:buChar char="•"/>
              <a:defRPr/>
            </a:pPr>
            <a:r>
              <a:rPr lang="en-US" sz="2800" dirty="0"/>
              <a:t>Differentiate side effects from complications.</a:t>
            </a:r>
          </a:p>
          <a:p>
            <a:pPr>
              <a:buFont typeface="Arial" charset="0"/>
              <a:buChar char="•"/>
              <a:defRPr/>
            </a:pPr>
            <a:r>
              <a:rPr lang="en-US" sz="2800" dirty="0"/>
              <a:t>Offer clients good technical and practical </a:t>
            </a:r>
          </a:p>
        </p:txBody>
      </p:sp>
      <p:sp>
        <p:nvSpPr>
          <p:cNvPr id="4" name="Slide Number Placeholder 3"/>
          <p:cNvSpPr>
            <a:spLocks noGrp="1"/>
          </p:cNvSpPr>
          <p:nvPr>
            <p:ph type="sldNum" sz="quarter" idx="4294967295"/>
          </p:nvPr>
        </p:nvSpPr>
        <p:spPr>
          <a:xfrm>
            <a:off x="7086600" y="6356351"/>
            <a:ext cx="1828800" cy="365125"/>
          </a:xfrm>
          <a:prstGeom prst="rect">
            <a:avLst/>
          </a:prstGeom>
        </p:spPr>
        <p:txBody>
          <a:bodyPr/>
          <a:lstStyle/>
          <a:p>
            <a:pPr>
              <a:defRPr/>
            </a:pPr>
            <a:fld id="{EF4343C7-BC76-48D0-8C49-BB748CEA53B0}" type="slidenum">
              <a:rPr lang="en-US">
                <a:solidFill>
                  <a:srgbClr val="FFFFFF"/>
                </a:solidFill>
              </a:rPr>
              <a:pPr>
                <a:defRPr/>
              </a:pPr>
              <a:t>13</a:t>
            </a:fld>
            <a:endParaRPr lang="en-US">
              <a:solidFill>
                <a:srgbClr val="FFFFFF"/>
              </a:solidFill>
            </a:endParaRPr>
          </a:p>
        </p:txBody>
      </p:sp>
      <p:sp>
        <p:nvSpPr>
          <p:cNvPr id="5" name="Rectangle 5">
            <a:extLst>
              <a:ext uri="{FF2B5EF4-FFF2-40B4-BE49-F238E27FC236}">
                <a16:creationId xmlns:a16="http://schemas.microsoft.com/office/drawing/2014/main" id="{B1B3704B-0B5B-409C-AD43-C7DDB561CEF4}"/>
              </a:ext>
            </a:extLst>
          </p:cNvPr>
          <p:cNvSpPr>
            <a:spLocks noChangeArrowheads="1"/>
          </p:cNvSpPr>
          <p:nvPr/>
        </p:nvSpPr>
        <p:spPr bwMode="auto">
          <a:xfrm>
            <a:off x="5486400" y="6339156"/>
            <a:ext cx="3527474" cy="374650"/>
          </a:xfrm>
          <a:prstGeom prst="rect">
            <a:avLst/>
          </a:prstGeom>
          <a:solidFill>
            <a:srgbClr val="E0E8EC"/>
          </a:solidFill>
          <a:ln w="9525" algn="ctr">
            <a:solidFill>
              <a:srgbClr val="E0E8EC"/>
            </a:solidFill>
            <a:round/>
            <a:headEnd/>
            <a:tailEnd/>
          </a:ln>
        </p:spPr>
        <p:txBody>
          <a:bodyPr/>
          <a:lstStyle>
            <a:lvl1pPr>
              <a:lnSpc>
                <a:spcPct val="95000"/>
              </a:lnSpc>
              <a:spcBef>
                <a:spcPct val="30000"/>
              </a:spcBef>
              <a:buChar char="•"/>
              <a:defRPr sz="3200">
                <a:solidFill>
                  <a:srgbClr val="000000"/>
                </a:solidFill>
                <a:latin typeface="Arial" panose="020B0604020202020204" pitchFamily="34" charset="0"/>
                <a:ea typeface="ＭＳ Ｐゴシック" panose="020B0600070205080204" pitchFamily="34" charset="-128"/>
              </a:defRPr>
            </a:lvl1pPr>
            <a:lvl2pPr marL="742950" indent="-285750">
              <a:lnSpc>
                <a:spcPct val="95000"/>
              </a:lnSpc>
              <a:spcBef>
                <a:spcPct val="30000"/>
              </a:spcBef>
              <a:buChar char="–"/>
              <a:defRPr sz="2800">
                <a:solidFill>
                  <a:srgbClr val="000000"/>
                </a:solidFill>
                <a:latin typeface="Arial" panose="020B0604020202020204" pitchFamily="34" charset="0"/>
                <a:ea typeface="ＭＳ Ｐゴシック" panose="020B0600070205080204" pitchFamily="34" charset="-128"/>
              </a:defRPr>
            </a:lvl2pPr>
            <a:lvl3pPr marL="1143000" indent="-228600">
              <a:lnSpc>
                <a:spcPct val="95000"/>
              </a:lnSpc>
              <a:spcBef>
                <a:spcPct val="30000"/>
              </a:spcBef>
              <a:buChar char="•"/>
              <a:defRPr sz="2400">
                <a:solidFill>
                  <a:srgbClr val="000000"/>
                </a:solidFill>
                <a:latin typeface="Arial" panose="020B0604020202020204" pitchFamily="34" charset="0"/>
                <a:ea typeface="ＭＳ Ｐゴシック" panose="020B0600070205080204" pitchFamily="34" charset="-128"/>
              </a:defRPr>
            </a:lvl3pPr>
            <a:lvl4pPr marL="16002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4pPr>
            <a:lvl5pPr marL="20574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5pPr>
            <a:lvl6pPr marL="25146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6pPr>
            <a:lvl7pPr marL="29718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7pPr>
            <a:lvl8pPr marL="34290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8pPr>
            <a:lvl9pPr marL="38862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9pPr>
          </a:lstStyle>
          <a:p>
            <a:pPr eaLnBrk="1" hangingPunct="1">
              <a:lnSpc>
                <a:spcPct val="100000"/>
              </a:lnSpc>
              <a:spcBef>
                <a:spcPct val="0"/>
              </a:spcBef>
              <a:buFontTx/>
              <a:buNone/>
            </a:pPr>
            <a:r>
              <a:rPr lang="en-US" altLang="en-US" sz="1100" b="1" dirty="0">
                <a:latin typeface="Calibri" panose="020F0502020204030204" pitchFamily="34" charset="0"/>
                <a:cs typeface="Calibri" panose="020F0502020204030204" pitchFamily="34" charset="0"/>
              </a:rPr>
              <a:t>Contraception and Safe Sex, Session III Topic 6 Slide 13</a:t>
            </a:r>
          </a:p>
        </p:txBody>
      </p:sp>
    </p:spTree>
    <p:extLst>
      <p:ext uri="{BB962C8B-B14F-4D97-AF65-F5344CB8AC3E}">
        <p14:creationId xmlns:p14="http://schemas.microsoft.com/office/powerpoint/2010/main" val="18640623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0999"/>
            <a:ext cx="8229600" cy="1014413"/>
          </a:xfrm>
        </p:spPr>
        <p:txBody>
          <a:bodyPr/>
          <a:lstStyle/>
          <a:p>
            <a:r>
              <a:rPr lang="en-US" sz="3200" dirty="0"/>
              <a:t>No Risk Sex</a:t>
            </a:r>
            <a:br>
              <a:rPr lang="en-US" dirty="0"/>
            </a:br>
            <a:endParaRPr lang="en-US" dirty="0"/>
          </a:p>
        </p:txBody>
      </p:sp>
      <p:sp>
        <p:nvSpPr>
          <p:cNvPr id="3" name="Content Placeholder 2"/>
          <p:cNvSpPr>
            <a:spLocks noGrp="1"/>
          </p:cNvSpPr>
          <p:nvPr>
            <p:ph idx="1"/>
          </p:nvPr>
        </p:nvSpPr>
        <p:spPr/>
        <p:txBody>
          <a:bodyPr/>
          <a:lstStyle/>
          <a:p>
            <a:pPr marL="0" indent="0">
              <a:buNone/>
            </a:pPr>
            <a:r>
              <a:rPr lang="en-US" dirty="0"/>
              <a:t>There are many ways explore sexuality that are not risky. Some of them include hugging, holding hands, massaging, rubbing against each other with clothes on, sharing fantasies, masturbating the partner or masturbating together, as long as men do not ejaculate near any opening or broken skin on their partners.</a:t>
            </a:r>
          </a:p>
          <a:p>
            <a:endParaRPr lang="en-US" dirty="0"/>
          </a:p>
        </p:txBody>
      </p:sp>
      <p:sp>
        <p:nvSpPr>
          <p:cNvPr id="4" name="Rectangle 5">
            <a:extLst>
              <a:ext uri="{FF2B5EF4-FFF2-40B4-BE49-F238E27FC236}">
                <a16:creationId xmlns:a16="http://schemas.microsoft.com/office/drawing/2014/main" id="{A1F42B1F-B331-4389-9142-3C76D08F323F}"/>
              </a:ext>
            </a:extLst>
          </p:cNvPr>
          <p:cNvSpPr>
            <a:spLocks noChangeArrowheads="1"/>
          </p:cNvSpPr>
          <p:nvPr/>
        </p:nvSpPr>
        <p:spPr bwMode="auto">
          <a:xfrm>
            <a:off x="5486400" y="6339156"/>
            <a:ext cx="3527474" cy="374650"/>
          </a:xfrm>
          <a:prstGeom prst="rect">
            <a:avLst/>
          </a:prstGeom>
          <a:solidFill>
            <a:srgbClr val="E0E8EC"/>
          </a:solidFill>
          <a:ln w="9525" algn="ctr">
            <a:solidFill>
              <a:srgbClr val="E0E8EC"/>
            </a:solidFill>
            <a:round/>
            <a:headEnd/>
            <a:tailEnd/>
          </a:ln>
        </p:spPr>
        <p:txBody>
          <a:bodyPr/>
          <a:lstStyle>
            <a:lvl1pPr>
              <a:lnSpc>
                <a:spcPct val="95000"/>
              </a:lnSpc>
              <a:spcBef>
                <a:spcPct val="30000"/>
              </a:spcBef>
              <a:buChar char="•"/>
              <a:defRPr sz="3200">
                <a:solidFill>
                  <a:srgbClr val="000000"/>
                </a:solidFill>
                <a:latin typeface="Arial" panose="020B0604020202020204" pitchFamily="34" charset="0"/>
                <a:ea typeface="ＭＳ Ｐゴシック" panose="020B0600070205080204" pitchFamily="34" charset="-128"/>
              </a:defRPr>
            </a:lvl1pPr>
            <a:lvl2pPr marL="742950" indent="-285750">
              <a:lnSpc>
                <a:spcPct val="95000"/>
              </a:lnSpc>
              <a:spcBef>
                <a:spcPct val="30000"/>
              </a:spcBef>
              <a:buChar char="–"/>
              <a:defRPr sz="2800">
                <a:solidFill>
                  <a:srgbClr val="000000"/>
                </a:solidFill>
                <a:latin typeface="Arial" panose="020B0604020202020204" pitchFamily="34" charset="0"/>
                <a:ea typeface="ＭＳ Ｐゴシック" panose="020B0600070205080204" pitchFamily="34" charset="-128"/>
              </a:defRPr>
            </a:lvl2pPr>
            <a:lvl3pPr marL="1143000" indent="-228600">
              <a:lnSpc>
                <a:spcPct val="95000"/>
              </a:lnSpc>
              <a:spcBef>
                <a:spcPct val="30000"/>
              </a:spcBef>
              <a:buChar char="•"/>
              <a:defRPr sz="2400">
                <a:solidFill>
                  <a:srgbClr val="000000"/>
                </a:solidFill>
                <a:latin typeface="Arial" panose="020B0604020202020204" pitchFamily="34" charset="0"/>
                <a:ea typeface="ＭＳ Ｐゴシック" panose="020B0600070205080204" pitchFamily="34" charset="-128"/>
              </a:defRPr>
            </a:lvl3pPr>
            <a:lvl4pPr marL="16002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4pPr>
            <a:lvl5pPr marL="20574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5pPr>
            <a:lvl6pPr marL="25146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6pPr>
            <a:lvl7pPr marL="29718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7pPr>
            <a:lvl8pPr marL="34290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8pPr>
            <a:lvl9pPr marL="38862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9pPr>
          </a:lstStyle>
          <a:p>
            <a:pPr eaLnBrk="1" hangingPunct="1">
              <a:lnSpc>
                <a:spcPct val="100000"/>
              </a:lnSpc>
              <a:spcBef>
                <a:spcPct val="0"/>
              </a:spcBef>
              <a:buFontTx/>
              <a:buNone/>
            </a:pPr>
            <a:r>
              <a:rPr lang="en-US" altLang="en-US" sz="1100" b="1" dirty="0">
                <a:latin typeface="Calibri" panose="020F0502020204030204" pitchFamily="34" charset="0"/>
                <a:cs typeface="Calibri" panose="020F0502020204030204" pitchFamily="34" charset="0"/>
              </a:rPr>
              <a:t>Contraception and Safe Sex, Session III Topic 6 Slide 2</a:t>
            </a:r>
          </a:p>
        </p:txBody>
      </p:sp>
    </p:spTree>
    <p:extLst>
      <p:ext uri="{BB962C8B-B14F-4D97-AF65-F5344CB8AC3E}">
        <p14:creationId xmlns:p14="http://schemas.microsoft.com/office/powerpoint/2010/main" val="9178516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Low Risk Sex</a:t>
            </a:r>
          </a:p>
        </p:txBody>
      </p:sp>
      <p:sp>
        <p:nvSpPr>
          <p:cNvPr id="3" name="Content Placeholder 2"/>
          <p:cNvSpPr>
            <a:spLocks noGrp="1"/>
          </p:cNvSpPr>
          <p:nvPr>
            <p:ph idx="1"/>
          </p:nvPr>
        </p:nvSpPr>
        <p:spPr/>
        <p:txBody>
          <a:bodyPr/>
          <a:lstStyle/>
          <a:p>
            <a:pPr marL="0" indent="0">
              <a:buNone/>
            </a:pPr>
            <a:r>
              <a:rPr lang="en-US" sz="2900" dirty="0"/>
              <a:t>There are other activities that are mostly safe such as using a latex or polyurethane condom or other barrier for every penetrative act of sexual intercourse (penis, fingers, or other objects in vagina, anus, or mouth), using a barrier (such as a latex dental dam, a cut-open condom or plastic wrap) for oral sex on a woman or for any mouth to anus contact. Most kissing is also safe, provided neither partner has any cuts or sores on, in, or around their mouths. </a:t>
            </a:r>
          </a:p>
        </p:txBody>
      </p:sp>
      <p:sp>
        <p:nvSpPr>
          <p:cNvPr id="4" name="Rectangle 5">
            <a:extLst>
              <a:ext uri="{FF2B5EF4-FFF2-40B4-BE49-F238E27FC236}">
                <a16:creationId xmlns:a16="http://schemas.microsoft.com/office/drawing/2014/main" id="{DB9B3E7C-7DDC-4ABC-AF9B-DAB5B8D1FA29}"/>
              </a:ext>
            </a:extLst>
          </p:cNvPr>
          <p:cNvSpPr>
            <a:spLocks noChangeArrowheads="1"/>
          </p:cNvSpPr>
          <p:nvPr/>
        </p:nvSpPr>
        <p:spPr bwMode="auto">
          <a:xfrm>
            <a:off x="5486400" y="6339156"/>
            <a:ext cx="3527474" cy="374650"/>
          </a:xfrm>
          <a:prstGeom prst="rect">
            <a:avLst/>
          </a:prstGeom>
          <a:solidFill>
            <a:srgbClr val="E0E8EC"/>
          </a:solidFill>
          <a:ln w="9525" algn="ctr">
            <a:solidFill>
              <a:srgbClr val="E0E8EC"/>
            </a:solidFill>
            <a:round/>
            <a:headEnd/>
            <a:tailEnd/>
          </a:ln>
        </p:spPr>
        <p:txBody>
          <a:bodyPr/>
          <a:lstStyle>
            <a:lvl1pPr>
              <a:lnSpc>
                <a:spcPct val="95000"/>
              </a:lnSpc>
              <a:spcBef>
                <a:spcPct val="30000"/>
              </a:spcBef>
              <a:buChar char="•"/>
              <a:defRPr sz="3200">
                <a:solidFill>
                  <a:srgbClr val="000000"/>
                </a:solidFill>
                <a:latin typeface="Arial" panose="020B0604020202020204" pitchFamily="34" charset="0"/>
                <a:ea typeface="ＭＳ Ｐゴシック" panose="020B0600070205080204" pitchFamily="34" charset="-128"/>
              </a:defRPr>
            </a:lvl1pPr>
            <a:lvl2pPr marL="742950" indent="-285750">
              <a:lnSpc>
                <a:spcPct val="95000"/>
              </a:lnSpc>
              <a:spcBef>
                <a:spcPct val="30000"/>
              </a:spcBef>
              <a:buChar char="–"/>
              <a:defRPr sz="2800">
                <a:solidFill>
                  <a:srgbClr val="000000"/>
                </a:solidFill>
                <a:latin typeface="Arial" panose="020B0604020202020204" pitchFamily="34" charset="0"/>
                <a:ea typeface="ＭＳ Ｐゴシック" panose="020B0600070205080204" pitchFamily="34" charset="-128"/>
              </a:defRPr>
            </a:lvl2pPr>
            <a:lvl3pPr marL="1143000" indent="-228600">
              <a:lnSpc>
                <a:spcPct val="95000"/>
              </a:lnSpc>
              <a:spcBef>
                <a:spcPct val="30000"/>
              </a:spcBef>
              <a:buChar char="•"/>
              <a:defRPr sz="2400">
                <a:solidFill>
                  <a:srgbClr val="000000"/>
                </a:solidFill>
                <a:latin typeface="Arial" panose="020B0604020202020204" pitchFamily="34" charset="0"/>
                <a:ea typeface="ＭＳ Ｐゴシック" panose="020B0600070205080204" pitchFamily="34" charset="-128"/>
              </a:defRPr>
            </a:lvl3pPr>
            <a:lvl4pPr marL="16002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4pPr>
            <a:lvl5pPr marL="20574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5pPr>
            <a:lvl6pPr marL="25146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6pPr>
            <a:lvl7pPr marL="29718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7pPr>
            <a:lvl8pPr marL="34290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8pPr>
            <a:lvl9pPr marL="38862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9pPr>
          </a:lstStyle>
          <a:p>
            <a:pPr eaLnBrk="1" hangingPunct="1">
              <a:lnSpc>
                <a:spcPct val="100000"/>
              </a:lnSpc>
              <a:spcBef>
                <a:spcPct val="0"/>
              </a:spcBef>
              <a:buFontTx/>
              <a:buNone/>
            </a:pPr>
            <a:r>
              <a:rPr lang="en-US" altLang="en-US" sz="1100" b="1" dirty="0">
                <a:latin typeface="Calibri" panose="020F0502020204030204" pitchFamily="34" charset="0"/>
                <a:cs typeface="Calibri" panose="020F0502020204030204" pitchFamily="34" charset="0"/>
              </a:rPr>
              <a:t>Contraception and Safe Sex, Session III Topic 6 Slide 3</a:t>
            </a:r>
          </a:p>
        </p:txBody>
      </p:sp>
    </p:spTree>
    <p:extLst>
      <p:ext uri="{BB962C8B-B14F-4D97-AF65-F5344CB8AC3E}">
        <p14:creationId xmlns:p14="http://schemas.microsoft.com/office/powerpoint/2010/main" val="8406565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Medium Risk Sex</a:t>
            </a:r>
          </a:p>
        </p:txBody>
      </p:sp>
      <p:sp>
        <p:nvSpPr>
          <p:cNvPr id="3" name="Content Placeholder 2"/>
          <p:cNvSpPr>
            <a:spLocks noGrp="1"/>
          </p:cNvSpPr>
          <p:nvPr>
            <p:ph idx="1"/>
          </p:nvPr>
        </p:nvSpPr>
        <p:spPr/>
        <p:txBody>
          <a:bodyPr/>
          <a:lstStyle/>
          <a:p>
            <a:pPr marL="0" indent="0">
              <a:lnSpc>
                <a:spcPct val="150000"/>
              </a:lnSpc>
              <a:buNone/>
            </a:pPr>
            <a:r>
              <a:rPr lang="en-US" dirty="0"/>
              <a:t>There are activities that carry some additional risk, such as introducing an injured finger or hand into the vagina or anus or sharing sexual toys (rubber penis, vibrators, etc.) without cleaning them. </a:t>
            </a:r>
          </a:p>
        </p:txBody>
      </p:sp>
      <p:sp>
        <p:nvSpPr>
          <p:cNvPr id="4" name="Rectangle 5">
            <a:extLst>
              <a:ext uri="{FF2B5EF4-FFF2-40B4-BE49-F238E27FC236}">
                <a16:creationId xmlns:a16="http://schemas.microsoft.com/office/drawing/2014/main" id="{4D693532-0E35-4B98-AA54-0541FD4BDF08}"/>
              </a:ext>
            </a:extLst>
          </p:cNvPr>
          <p:cNvSpPr>
            <a:spLocks noChangeArrowheads="1"/>
          </p:cNvSpPr>
          <p:nvPr/>
        </p:nvSpPr>
        <p:spPr bwMode="auto">
          <a:xfrm>
            <a:off x="5486400" y="6339156"/>
            <a:ext cx="3527474" cy="374650"/>
          </a:xfrm>
          <a:prstGeom prst="rect">
            <a:avLst/>
          </a:prstGeom>
          <a:solidFill>
            <a:srgbClr val="E0E8EC"/>
          </a:solidFill>
          <a:ln w="9525" algn="ctr">
            <a:solidFill>
              <a:srgbClr val="E0E8EC"/>
            </a:solidFill>
            <a:round/>
            <a:headEnd/>
            <a:tailEnd/>
          </a:ln>
        </p:spPr>
        <p:txBody>
          <a:bodyPr/>
          <a:lstStyle>
            <a:lvl1pPr>
              <a:lnSpc>
                <a:spcPct val="95000"/>
              </a:lnSpc>
              <a:spcBef>
                <a:spcPct val="30000"/>
              </a:spcBef>
              <a:buChar char="•"/>
              <a:defRPr sz="3200">
                <a:solidFill>
                  <a:srgbClr val="000000"/>
                </a:solidFill>
                <a:latin typeface="Arial" panose="020B0604020202020204" pitchFamily="34" charset="0"/>
                <a:ea typeface="ＭＳ Ｐゴシック" panose="020B0600070205080204" pitchFamily="34" charset="-128"/>
              </a:defRPr>
            </a:lvl1pPr>
            <a:lvl2pPr marL="742950" indent="-285750">
              <a:lnSpc>
                <a:spcPct val="95000"/>
              </a:lnSpc>
              <a:spcBef>
                <a:spcPct val="30000"/>
              </a:spcBef>
              <a:buChar char="–"/>
              <a:defRPr sz="2800">
                <a:solidFill>
                  <a:srgbClr val="000000"/>
                </a:solidFill>
                <a:latin typeface="Arial" panose="020B0604020202020204" pitchFamily="34" charset="0"/>
                <a:ea typeface="ＭＳ Ｐゴシック" panose="020B0600070205080204" pitchFamily="34" charset="-128"/>
              </a:defRPr>
            </a:lvl2pPr>
            <a:lvl3pPr marL="1143000" indent="-228600">
              <a:lnSpc>
                <a:spcPct val="95000"/>
              </a:lnSpc>
              <a:spcBef>
                <a:spcPct val="30000"/>
              </a:spcBef>
              <a:buChar char="•"/>
              <a:defRPr sz="2400">
                <a:solidFill>
                  <a:srgbClr val="000000"/>
                </a:solidFill>
                <a:latin typeface="Arial" panose="020B0604020202020204" pitchFamily="34" charset="0"/>
                <a:ea typeface="ＭＳ Ｐゴシック" panose="020B0600070205080204" pitchFamily="34" charset="-128"/>
              </a:defRPr>
            </a:lvl3pPr>
            <a:lvl4pPr marL="16002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4pPr>
            <a:lvl5pPr marL="20574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5pPr>
            <a:lvl6pPr marL="25146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6pPr>
            <a:lvl7pPr marL="29718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7pPr>
            <a:lvl8pPr marL="34290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8pPr>
            <a:lvl9pPr marL="38862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9pPr>
          </a:lstStyle>
          <a:p>
            <a:pPr eaLnBrk="1" hangingPunct="1">
              <a:lnSpc>
                <a:spcPct val="100000"/>
              </a:lnSpc>
              <a:spcBef>
                <a:spcPct val="0"/>
              </a:spcBef>
              <a:buFontTx/>
              <a:buNone/>
            </a:pPr>
            <a:r>
              <a:rPr lang="en-US" altLang="en-US" sz="1100" b="1" dirty="0">
                <a:latin typeface="Calibri" panose="020F0502020204030204" pitchFamily="34" charset="0"/>
                <a:cs typeface="Calibri" panose="020F0502020204030204" pitchFamily="34" charset="0"/>
              </a:rPr>
              <a:t>Contraception and Safe Sex, Session III Topic 6 Slide 4</a:t>
            </a:r>
          </a:p>
        </p:txBody>
      </p:sp>
    </p:spTree>
    <p:extLst>
      <p:ext uri="{BB962C8B-B14F-4D97-AF65-F5344CB8AC3E}">
        <p14:creationId xmlns:p14="http://schemas.microsoft.com/office/powerpoint/2010/main" val="19985122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High Risk Sex</a:t>
            </a:r>
          </a:p>
        </p:txBody>
      </p:sp>
      <p:sp>
        <p:nvSpPr>
          <p:cNvPr id="3" name="Content Placeholder 2"/>
          <p:cNvSpPr>
            <a:spLocks noGrp="1"/>
          </p:cNvSpPr>
          <p:nvPr>
            <p:ph idx="1"/>
          </p:nvPr>
        </p:nvSpPr>
        <p:spPr/>
        <p:txBody>
          <a:bodyPr/>
          <a:lstStyle/>
          <a:p>
            <a:pPr marL="0" indent="0">
              <a:buNone/>
            </a:pPr>
            <a:r>
              <a:rPr lang="en-US" sz="3000" dirty="0"/>
              <a:t>There are activities that are very risky, because they lead to exposure to the body fluids in which most STIs, including HIV, live. These include having any kind of sexual intercourse without using a condom or having oral sex without a latex barrier. Sex which is coerced or non-consensual and forceful may also carry additional risk due to likelihood of small cuts or tears resulting from violence. </a:t>
            </a:r>
          </a:p>
        </p:txBody>
      </p:sp>
      <p:sp>
        <p:nvSpPr>
          <p:cNvPr id="4" name="Rectangle 5">
            <a:extLst>
              <a:ext uri="{FF2B5EF4-FFF2-40B4-BE49-F238E27FC236}">
                <a16:creationId xmlns:a16="http://schemas.microsoft.com/office/drawing/2014/main" id="{B0C8BB9C-652C-4D6B-A838-9B7B178E9499}"/>
              </a:ext>
            </a:extLst>
          </p:cNvPr>
          <p:cNvSpPr>
            <a:spLocks noChangeArrowheads="1"/>
          </p:cNvSpPr>
          <p:nvPr/>
        </p:nvSpPr>
        <p:spPr bwMode="auto">
          <a:xfrm>
            <a:off x="5486400" y="6339156"/>
            <a:ext cx="3527474" cy="374650"/>
          </a:xfrm>
          <a:prstGeom prst="rect">
            <a:avLst/>
          </a:prstGeom>
          <a:solidFill>
            <a:srgbClr val="E0E8EC"/>
          </a:solidFill>
          <a:ln w="9525" algn="ctr">
            <a:solidFill>
              <a:srgbClr val="E0E8EC"/>
            </a:solidFill>
            <a:round/>
            <a:headEnd/>
            <a:tailEnd/>
          </a:ln>
        </p:spPr>
        <p:txBody>
          <a:bodyPr/>
          <a:lstStyle>
            <a:lvl1pPr>
              <a:lnSpc>
                <a:spcPct val="95000"/>
              </a:lnSpc>
              <a:spcBef>
                <a:spcPct val="30000"/>
              </a:spcBef>
              <a:buChar char="•"/>
              <a:defRPr sz="3200">
                <a:solidFill>
                  <a:srgbClr val="000000"/>
                </a:solidFill>
                <a:latin typeface="Arial" panose="020B0604020202020204" pitchFamily="34" charset="0"/>
                <a:ea typeface="ＭＳ Ｐゴシック" panose="020B0600070205080204" pitchFamily="34" charset="-128"/>
              </a:defRPr>
            </a:lvl1pPr>
            <a:lvl2pPr marL="742950" indent="-285750">
              <a:lnSpc>
                <a:spcPct val="95000"/>
              </a:lnSpc>
              <a:spcBef>
                <a:spcPct val="30000"/>
              </a:spcBef>
              <a:buChar char="–"/>
              <a:defRPr sz="2800">
                <a:solidFill>
                  <a:srgbClr val="000000"/>
                </a:solidFill>
                <a:latin typeface="Arial" panose="020B0604020202020204" pitchFamily="34" charset="0"/>
                <a:ea typeface="ＭＳ Ｐゴシック" panose="020B0600070205080204" pitchFamily="34" charset="-128"/>
              </a:defRPr>
            </a:lvl2pPr>
            <a:lvl3pPr marL="1143000" indent="-228600">
              <a:lnSpc>
                <a:spcPct val="95000"/>
              </a:lnSpc>
              <a:spcBef>
                <a:spcPct val="30000"/>
              </a:spcBef>
              <a:buChar char="•"/>
              <a:defRPr sz="2400">
                <a:solidFill>
                  <a:srgbClr val="000000"/>
                </a:solidFill>
                <a:latin typeface="Arial" panose="020B0604020202020204" pitchFamily="34" charset="0"/>
                <a:ea typeface="ＭＳ Ｐゴシック" panose="020B0600070205080204" pitchFamily="34" charset="-128"/>
              </a:defRPr>
            </a:lvl3pPr>
            <a:lvl4pPr marL="16002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4pPr>
            <a:lvl5pPr marL="20574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5pPr>
            <a:lvl6pPr marL="25146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6pPr>
            <a:lvl7pPr marL="29718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7pPr>
            <a:lvl8pPr marL="34290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8pPr>
            <a:lvl9pPr marL="38862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9pPr>
          </a:lstStyle>
          <a:p>
            <a:pPr eaLnBrk="1" hangingPunct="1">
              <a:lnSpc>
                <a:spcPct val="100000"/>
              </a:lnSpc>
              <a:spcBef>
                <a:spcPct val="0"/>
              </a:spcBef>
              <a:buFontTx/>
              <a:buNone/>
            </a:pPr>
            <a:r>
              <a:rPr lang="en-US" altLang="en-US" sz="1100" b="1" dirty="0">
                <a:latin typeface="Calibri" panose="020F0502020204030204" pitchFamily="34" charset="0"/>
                <a:cs typeface="Calibri" panose="020F0502020204030204" pitchFamily="34" charset="0"/>
              </a:rPr>
              <a:t>Contraception and Safe Sex, Session III Topic 6 Slide 5</a:t>
            </a:r>
          </a:p>
        </p:txBody>
      </p:sp>
    </p:spTree>
    <p:extLst>
      <p:ext uri="{BB962C8B-B14F-4D97-AF65-F5344CB8AC3E}">
        <p14:creationId xmlns:p14="http://schemas.microsoft.com/office/powerpoint/2010/main" val="12988353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Dual Protection</a:t>
            </a:r>
          </a:p>
        </p:txBody>
      </p:sp>
      <p:sp>
        <p:nvSpPr>
          <p:cNvPr id="3" name="Content Placeholder 2"/>
          <p:cNvSpPr>
            <a:spLocks noGrp="1"/>
          </p:cNvSpPr>
          <p:nvPr>
            <p:ph idx="1"/>
          </p:nvPr>
        </p:nvSpPr>
        <p:spPr/>
        <p:txBody>
          <a:bodyPr/>
          <a:lstStyle/>
          <a:p>
            <a:pPr marL="0" indent="0">
              <a:buNone/>
            </a:pPr>
            <a:r>
              <a:rPr lang="en-US" sz="2900" dirty="0"/>
              <a:t>Dual protection is the consistent use of a male or female condom alone or in combination with a second hormonal or permanent contraceptive method. Often adolescents come to a clinic for contraception and are given a method that protects them only from pregnancy. As providers, we should ensure that all adolescents are using a method or combination of methods that protect them from both pregnancy and STIs/HIV</a:t>
            </a:r>
            <a:r>
              <a:rPr lang="en-US" dirty="0"/>
              <a:t>.</a:t>
            </a:r>
          </a:p>
        </p:txBody>
      </p:sp>
      <p:sp>
        <p:nvSpPr>
          <p:cNvPr id="4" name="Rectangle 5">
            <a:extLst>
              <a:ext uri="{FF2B5EF4-FFF2-40B4-BE49-F238E27FC236}">
                <a16:creationId xmlns:a16="http://schemas.microsoft.com/office/drawing/2014/main" id="{56E00591-8D97-4AF4-9F06-93B1D306648E}"/>
              </a:ext>
            </a:extLst>
          </p:cNvPr>
          <p:cNvSpPr>
            <a:spLocks noChangeArrowheads="1"/>
          </p:cNvSpPr>
          <p:nvPr/>
        </p:nvSpPr>
        <p:spPr bwMode="auto">
          <a:xfrm>
            <a:off x="5486400" y="6339156"/>
            <a:ext cx="3527474" cy="374650"/>
          </a:xfrm>
          <a:prstGeom prst="rect">
            <a:avLst/>
          </a:prstGeom>
          <a:solidFill>
            <a:srgbClr val="E0E8EC"/>
          </a:solidFill>
          <a:ln w="9525" algn="ctr">
            <a:solidFill>
              <a:srgbClr val="E0E8EC"/>
            </a:solidFill>
            <a:round/>
            <a:headEnd/>
            <a:tailEnd/>
          </a:ln>
        </p:spPr>
        <p:txBody>
          <a:bodyPr/>
          <a:lstStyle>
            <a:lvl1pPr>
              <a:lnSpc>
                <a:spcPct val="95000"/>
              </a:lnSpc>
              <a:spcBef>
                <a:spcPct val="30000"/>
              </a:spcBef>
              <a:buChar char="•"/>
              <a:defRPr sz="3200">
                <a:solidFill>
                  <a:srgbClr val="000000"/>
                </a:solidFill>
                <a:latin typeface="Arial" panose="020B0604020202020204" pitchFamily="34" charset="0"/>
                <a:ea typeface="ＭＳ Ｐゴシック" panose="020B0600070205080204" pitchFamily="34" charset="-128"/>
              </a:defRPr>
            </a:lvl1pPr>
            <a:lvl2pPr marL="742950" indent="-285750">
              <a:lnSpc>
                <a:spcPct val="95000"/>
              </a:lnSpc>
              <a:spcBef>
                <a:spcPct val="30000"/>
              </a:spcBef>
              <a:buChar char="–"/>
              <a:defRPr sz="2800">
                <a:solidFill>
                  <a:srgbClr val="000000"/>
                </a:solidFill>
                <a:latin typeface="Arial" panose="020B0604020202020204" pitchFamily="34" charset="0"/>
                <a:ea typeface="ＭＳ Ｐゴシック" panose="020B0600070205080204" pitchFamily="34" charset="-128"/>
              </a:defRPr>
            </a:lvl2pPr>
            <a:lvl3pPr marL="1143000" indent="-228600">
              <a:lnSpc>
                <a:spcPct val="95000"/>
              </a:lnSpc>
              <a:spcBef>
                <a:spcPct val="30000"/>
              </a:spcBef>
              <a:buChar char="•"/>
              <a:defRPr sz="2400">
                <a:solidFill>
                  <a:srgbClr val="000000"/>
                </a:solidFill>
                <a:latin typeface="Arial" panose="020B0604020202020204" pitchFamily="34" charset="0"/>
                <a:ea typeface="ＭＳ Ｐゴシック" panose="020B0600070205080204" pitchFamily="34" charset="-128"/>
              </a:defRPr>
            </a:lvl3pPr>
            <a:lvl4pPr marL="16002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4pPr>
            <a:lvl5pPr marL="20574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5pPr>
            <a:lvl6pPr marL="25146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6pPr>
            <a:lvl7pPr marL="29718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7pPr>
            <a:lvl8pPr marL="34290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8pPr>
            <a:lvl9pPr marL="38862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9pPr>
          </a:lstStyle>
          <a:p>
            <a:pPr eaLnBrk="1" hangingPunct="1">
              <a:lnSpc>
                <a:spcPct val="100000"/>
              </a:lnSpc>
              <a:spcBef>
                <a:spcPct val="0"/>
              </a:spcBef>
              <a:buFontTx/>
              <a:buNone/>
            </a:pPr>
            <a:r>
              <a:rPr lang="en-US" altLang="en-US" sz="1100" b="1" dirty="0">
                <a:latin typeface="Calibri" panose="020F0502020204030204" pitchFamily="34" charset="0"/>
                <a:cs typeface="Calibri" panose="020F0502020204030204" pitchFamily="34" charset="0"/>
              </a:rPr>
              <a:t>Contraception and Safe Sex, Session III Topic 6 Slide 6</a:t>
            </a:r>
          </a:p>
        </p:txBody>
      </p:sp>
    </p:spTree>
    <p:extLst>
      <p:ext uri="{BB962C8B-B14F-4D97-AF65-F5344CB8AC3E}">
        <p14:creationId xmlns:p14="http://schemas.microsoft.com/office/powerpoint/2010/main" val="13769176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Risks and Consequences of</a:t>
            </a:r>
            <a:br>
              <a:rPr lang="en-US" dirty="0"/>
            </a:br>
            <a:r>
              <a:rPr lang="en-US" dirty="0"/>
              <a:t>Adolescent Pregnancy</a:t>
            </a:r>
          </a:p>
        </p:txBody>
      </p:sp>
      <p:sp>
        <p:nvSpPr>
          <p:cNvPr id="3" name="Content Placeholder 2"/>
          <p:cNvSpPr>
            <a:spLocks noGrp="1"/>
          </p:cNvSpPr>
          <p:nvPr>
            <p:ph idx="1"/>
          </p:nvPr>
        </p:nvSpPr>
        <p:spPr/>
        <p:txBody>
          <a:bodyPr/>
          <a:lstStyle/>
          <a:p>
            <a:pPr marL="609600" lvl="0" indent="-609600" eaLnBrk="1" hangingPunct="1">
              <a:lnSpc>
                <a:spcPct val="90000"/>
              </a:lnSpc>
              <a:spcBef>
                <a:spcPct val="75000"/>
              </a:spcBef>
              <a:buNone/>
              <a:defRPr/>
            </a:pPr>
            <a:r>
              <a:rPr lang="en-US" altLang="en-US" sz="2800" b="1" dirty="0"/>
              <a:t>Health Risks</a:t>
            </a:r>
            <a:endParaRPr lang="en-US" altLang="en-US" sz="2800" dirty="0"/>
          </a:p>
          <a:p>
            <a:pPr lvl="0" eaLnBrk="1" hangingPunct="1">
              <a:lnSpc>
                <a:spcPct val="90000"/>
              </a:lnSpc>
              <a:spcBef>
                <a:spcPct val="75000"/>
              </a:spcBef>
              <a:buFont typeface="Arial" charset="0"/>
              <a:buChar char="•"/>
              <a:defRPr/>
            </a:pPr>
            <a:r>
              <a:rPr lang="en-US" altLang="en-US" sz="2800" dirty="0" err="1"/>
              <a:t>Cephalopelvic</a:t>
            </a:r>
            <a:r>
              <a:rPr lang="en-US" altLang="en-US" sz="2800" dirty="0"/>
              <a:t> disproportion (CPD)</a:t>
            </a:r>
          </a:p>
          <a:p>
            <a:pPr marL="609600" lvl="0" indent="-609600" eaLnBrk="1" hangingPunct="1">
              <a:lnSpc>
                <a:spcPct val="90000"/>
              </a:lnSpc>
              <a:spcBef>
                <a:spcPct val="75000"/>
              </a:spcBef>
              <a:buNone/>
              <a:defRPr/>
            </a:pPr>
            <a:r>
              <a:rPr lang="en-US" altLang="en-US" sz="2800" dirty="0"/>
              <a:t>• Pre-eclampsia (hypertension of pregnancy) </a:t>
            </a:r>
          </a:p>
          <a:p>
            <a:pPr marL="609600" lvl="0" indent="-609600" eaLnBrk="1" hangingPunct="1">
              <a:lnSpc>
                <a:spcPct val="90000"/>
              </a:lnSpc>
              <a:spcBef>
                <a:spcPct val="75000"/>
              </a:spcBef>
              <a:buNone/>
              <a:defRPr/>
            </a:pPr>
            <a:r>
              <a:rPr lang="en-US" altLang="en-US" sz="2800" dirty="0"/>
              <a:t>• Anemia</a:t>
            </a:r>
          </a:p>
          <a:p>
            <a:pPr marL="609600" lvl="0" indent="-609600" eaLnBrk="1" hangingPunct="1">
              <a:lnSpc>
                <a:spcPct val="90000"/>
              </a:lnSpc>
              <a:spcBef>
                <a:spcPct val="75000"/>
              </a:spcBef>
              <a:buNone/>
              <a:defRPr/>
            </a:pPr>
            <a:r>
              <a:rPr lang="en-US" altLang="en-US" sz="2800" dirty="0"/>
              <a:t>• Unsafe abortion</a:t>
            </a:r>
          </a:p>
          <a:p>
            <a:pPr marL="609600" lvl="0" indent="-609600" eaLnBrk="1" hangingPunct="1">
              <a:lnSpc>
                <a:spcPct val="90000"/>
              </a:lnSpc>
              <a:spcBef>
                <a:spcPct val="75000"/>
              </a:spcBef>
              <a:buNone/>
              <a:defRPr/>
            </a:pPr>
            <a:r>
              <a:rPr lang="en-US" altLang="en-US" sz="2800" dirty="0"/>
              <a:t>• Premature Birth</a:t>
            </a:r>
          </a:p>
          <a:p>
            <a:pPr marL="609600" lvl="0" indent="-609600" eaLnBrk="1" hangingPunct="1">
              <a:lnSpc>
                <a:spcPct val="90000"/>
              </a:lnSpc>
              <a:spcBef>
                <a:spcPct val="75000"/>
              </a:spcBef>
              <a:buNone/>
              <a:defRPr/>
            </a:pPr>
            <a:r>
              <a:rPr lang="en-US" altLang="en-US" sz="2800" dirty="0"/>
              <a:t>• Spontaneous Abortion and Still Births</a:t>
            </a:r>
          </a:p>
          <a:p>
            <a:endParaRPr lang="en-US"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29200" y="3810000"/>
            <a:ext cx="1514475" cy="1962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5">
            <a:extLst>
              <a:ext uri="{FF2B5EF4-FFF2-40B4-BE49-F238E27FC236}">
                <a16:creationId xmlns:a16="http://schemas.microsoft.com/office/drawing/2014/main" id="{C9E50856-5C6A-42B5-94CA-ACACD30365A1}"/>
              </a:ext>
            </a:extLst>
          </p:cNvPr>
          <p:cNvSpPr>
            <a:spLocks noChangeArrowheads="1"/>
          </p:cNvSpPr>
          <p:nvPr/>
        </p:nvSpPr>
        <p:spPr bwMode="auto">
          <a:xfrm>
            <a:off x="5486400" y="6339156"/>
            <a:ext cx="3527474" cy="374650"/>
          </a:xfrm>
          <a:prstGeom prst="rect">
            <a:avLst/>
          </a:prstGeom>
          <a:solidFill>
            <a:srgbClr val="E0E8EC"/>
          </a:solidFill>
          <a:ln w="9525" algn="ctr">
            <a:solidFill>
              <a:srgbClr val="E0E8EC"/>
            </a:solidFill>
            <a:round/>
            <a:headEnd/>
            <a:tailEnd/>
          </a:ln>
        </p:spPr>
        <p:txBody>
          <a:bodyPr/>
          <a:lstStyle>
            <a:lvl1pPr>
              <a:lnSpc>
                <a:spcPct val="95000"/>
              </a:lnSpc>
              <a:spcBef>
                <a:spcPct val="30000"/>
              </a:spcBef>
              <a:buChar char="•"/>
              <a:defRPr sz="3200">
                <a:solidFill>
                  <a:srgbClr val="000000"/>
                </a:solidFill>
                <a:latin typeface="Arial" panose="020B0604020202020204" pitchFamily="34" charset="0"/>
                <a:ea typeface="ＭＳ Ｐゴシック" panose="020B0600070205080204" pitchFamily="34" charset="-128"/>
              </a:defRPr>
            </a:lvl1pPr>
            <a:lvl2pPr marL="742950" indent="-285750">
              <a:lnSpc>
                <a:spcPct val="95000"/>
              </a:lnSpc>
              <a:spcBef>
                <a:spcPct val="30000"/>
              </a:spcBef>
              <a:buChar char="–"/>
              <a:defRPr sz="2800">
                <a:solidFill>
                  <a:srgbClr val="000000"/>
                </a:solidFill>
                <a:latin typeface="Arial" panose="020B0604020202020204" pitchFamily="34" charset="0"/>
                <a:ea typeface="ＭＳ Ｐゴシック" panose="020B0600070205080204" pitchFamily="34" charset="-128"/>
              </a:defRPr>
            </a:lvl2pPr>
            <a:lvl3pPr marL="1143000" indent="-228600">
              <a:lnSpc>
                <a:spcPct val="95000"/>
              </a:lnSpc>
              <a:spcBef>
                <a:spcPct val="30000"/>
              </a:spcBef>
              <a:buChar char="•"/>
              <a:defRPr sz="2400">
                <a:solidFill>
                  <a:srgbClr val="000000"/>
                </a:solidFill>
                <a:latin typeface="Arial" panose="020B0604020202020204" pitchFamily="34" charset="0"/>
                <a:ea typeface="ＭＳ Ｐゴシック" panose="020B0600070205080204" pitchFamily="34" charset="-128"/>
              </a:defRPr>
            </a:lvl3pPr>
            <a:lvl4pPr marL="16002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4pPr>
            <a:lvl5pPr marL="20574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5pPr>
            <a:lvl6pPr marL="25146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6pPr>
            <a:lvl7pPr marL="29718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7pPr>
            <a:lvl8pPr marL="34290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8pPr>
            <a:lvl9pPr marL="38862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9pPr>
          </a:lstStyle>
          <a:p>
            <a:pPr eaLnBrk="1" hangingPunct="1">
              <a:lnSpc>
                <a:spcPct val="100000"/>
              </a:lnSpc>
              <a:spcBef>
                <a:spcPct val="0"/>
              </a:spcBef>
              <a:buFontTx/>
              <a:buNone/>
            </a:pPr>
            <a:r>
              <a:rPr lang="en-US" altLang="en-US" sz="1100" b="1" dirty="0">
                <a:latin typeface="Calibri" panose="020F0502020204030204" pitchFamily="34" charset="0"/>
                <a:cs typeface="Calibri" panose="020F0502020204030204" pitchFamily="34" charset="0"/>
              </a:rPr>
              <a:t>Contraception and Safe Sex, Session III Topic 6 Slide 7</a:t>
            </a:r>
          </a:p>
        </p:txBody>
      </p:sp>
    </p:spTree>
    <p:extLst>
      <p:ext uri="{BB962C8B-B14F-4D97-AF65-F5344CB8AC3E}">
        <p14:creationId xmlns:p14="http://schemas.microsoft.com/office/powerpoint/2010/main" val="31647952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idx="4294967295"/>
          </p:nvPr>
        </p:nvSpPr>
        <p:spPr>
          <a:xfrm>
            <a:off x="867508" y="334964"/>
            <a:ext cx="8229600" cy="935037"/>
          </a:xfrm>
        </p:spPr>
        <p:txBody>
          <a:bodyPr/>
          <a:lstStyle/>
          <a:p>
            <a:pPr eaLnBrk="1" hangingPunct="1"/>
            <a:r>
              <a:rPr lang="en-US" altLang="en-US" sz="3200" dirty="0"/>
              <a:t>Psychological, Social, and Economic Consequences of Adolescent Pregnancy </a:t>
            </a:r>
            <a:br>
              <a:rPr lang="en-US" altLang="en-US" sz="3200" dirty="0"/>
            </a:br>
            <a:endParaRPr lang="en-US" altLang="en-US" sz="3200" dirty="0"/>
          </a:p>
        </p:txBody>
      </p:sp>
      <p:sp>
        <p:nvSpPr>
          <p:cNvPr id="15363" name="Content Placeholder 2"/>
          <p:cNvSpPr>
            <a:spLocks noGrp="1"/>
          </p:cNvSpPr>
          <p:nvPr>
            <p:ph idx="4294967295"/>
          </p:nvPr>
        </p:nvSpPr>
        <p:spPr>
          <a:xfrm>
            <a:off x="228600" y="1460501"/>
            <a:ext cx="8716108" cy="5159375"/>
          </a:xfrm>
        </p:spPr>
        <p:txBody>
          <a:bodyPr/>
          <a:lstStyle/>
          <a:p>
            <a:pPr marL="609600" indent="-609600" eaLnBrk="1" hangingPunct="1">
              <a:spcBef>
                <a:spcPct val="0"/>
              </a:spcBef>
              <a:buFontTx/>
              <a:buNone/>
            </a:pPr>
            <a:r>
              <a:rPr lang="en-US" altLang="en-US" sz="2800" dirty="0"/>
              <a:t>For Girls</a:t>
            </a:r>
          </a:p>
          <a:p>
            <a:pPr marL="609600" indent="-609600" eaLnBrk="1" hangingPunct="1">
              <a:spcBef>
                <a:spcPct val="0"/>
              </a:spcBef>
              <a:buFontTx/>
              <a:buNone/>
            </a:pPr>
            <a:r>
              <a:rPr lang="en-US" altLang="en-US" sz="2800" dirty="0"/>
              <a:t>• Can’t continue education</a:t>
            </a:r>
          </a:p>
          <a:p>
            <a:pPr marL="609600" indent="-609600" eaLnBrk="1" hangingPunct="1">
              <a:spcBef>
                <a:spcPct val="0"/>
              </a:spcBef>
              <a:buFontTx/>
              <a:buNone/>
            </a:pPr>
            <a:r>
              <a:rPr lang="en-US" altLang="en-US" sz="2800" dirty="0"/>
              <a:t>• Changes choice of career, </a:t>
            </a:r>
          </a:p>
          <a:p>
            <a:pPr marL="609600" indent="-609600" eaLnBrk="1" hangingPunct="1">
              <a:spcBef>
                <a:spcPct val="0"/>
              </a:spcBef>
              <a:buFontTx/>
              <a:buNone/>
            </a:pPr>
            <a:r>
              <a:rPr lang="en-US" altLang="en-US" sz="2800" dirty="0"/>
              <a:t>   opportunities, and future marriage </a:t>
            </a:r>
          </a:p>
          <a:p>
            <a:pPr marL="609600" indent="-609600" eaLnBrk="1" hangingPunct="1">
              <a:spcBef>
                <a:spcPct val="0"/>
              </a:spcBef>
              <a:buFontTx/>
              <a:buNone/>
            </a:pPr>
            <a:r>
              <a:rPr lang="en-US" altLang="en-US" sz="2800" dirty="0"/>
              <a:t>• Early marriage</a:t>
            </a:r>
          </a:p>
          <a:p>
            <a:pPr marL="609600" indent="-609600" eaLnBrk="1" hangingPunct="1">
              <a:spcBef>
                <a:spcPct val="0"/>
              </a:spcBef>
              <a:buFontTx/>
              <a:buNone/>
            </a:pPr>
            <a:r>
              <a:rPr lang="en-US" altLang="en-US" sz="2800" dirty="0"/>
              <a:t>• Stigma of illegitimacy if no marriage</a:t>
            </a:r>
          </a:p>
          <a:p>
            <a:pPr marL="609600" indent="-609600" eaLnBrk="1" hangingPunct="1">
              <a:spcBef>
                <a:spcPct val="0"/>
              </a:spcBef>
              <a:buFontTx/>
              <a:buNone/>
            </a:pPr>
            <a:r>
              <a:rPr lang="en-US" altLang="en-US" sz="2800" dirty="0"/>
              <a:t>• Young mothers are often ill prepared to raise a child</a:t>
            </a:r>
          </a:p>
          <a:p>
            <a:pPr marL="609600" indent="-609600" eaLnBrk="1" hangingPunct="1">
              <a:spcBef>
                <a:spcPct val="0"/>
              </a:spcBef>
              <a:buFontTx/>
              <a:buNone/>
            </a:pPr>
            <a:r>
              <a:rPr lang="en-US" altLang="en-US" sz="2800" dirty="0"/>
              <a:t>• Girls resorting to commercial sex work are at higher risk for gender-based violence, substance abuse, and STIs such as HIV.</a:t>
            </a:r>
          </a:p>
          <a:p>
            <a:pPr marL="609600" indent="-609600" eaLnBrk="1" hangingPunct="1">
              <a:spcBef>
                <a:spcPct val="0"/>
              </a:spcBef>
              <a:buFontTx/>
              <a:buNone/>
            </a:pPr>
            <a:endParaRPr lang="en-US" altLang="en-US" sz="2800" dirty="0"/>
          </a:p>
        </p:txBody>
      </p:sp>
      <p:sp>
        <p:nvSpPr>
          <p:cNvPr id="2" name="Slide Number Placeholder 1"/>
          <p:cNvSpPr>
            <a:spLocks noGrp="1"/>
          </p:cNvSpPr>
          <p:nvPr>
            <p:ph type="sldNum" sz="quarter" idx="12"/>
          </p:nvPr>
        </p:nvSpPr>
        <p:spPr/>
        <p:txBody>
          <a:bodyPr/>
          <a:lstStyle/>
          <a:p>
            <a:pPr>
              <a:defRPr/>
            </a:pPr>
            <a:fld id="{9F910CE6-A3DA-4A27-86B0-7BDE094C4ED1}" type="slidenum">
              <a:rPr lang="en-US" smtClean="0">
                <a:solidFill>
                  <a:srgbClr val="FFFFFF"/>
                </a:solidFill>
              </a:rPr>
              <a:pPr>
                <a:defRPr/>
              </a:pPr>
              <a:t>8</a:t>
            </a:fld>
            <a:endParaRPr lang="en-US">
              <a:solidFill>
                <a:srgbClr val="FFFFFF"/>
              </a:solidFill>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35782" y="1447799"/>
            <a:ext cx="1255718" cy="2460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5">
            <a:extLst>
              <a:ext uri="{FF2B5EF4-FFF2-40B4-BE49-F238E27FC236}">
                <a16:creationId xmlns:a16="http://schemas.microsoft.com/office/drawing/2014/main" id="{A18036ED-9803-42C5-B6A9-19783205AA01}"/>
              </a:ext>
            </a:extLst>
          </p:cNvPr>
          <p:cNvSpPr>
            <a:spLocks noChangeArrowheads="1"/>
          </p:cNvSpPr>
          <p:nvPr/>
        </p:nvSpPr>
        <p:spPr bwMode="auto">
          <a:xfrm>
            <a:off x="5486400" y="6339156"/>
            <a:ext cx="3527474" cy="374650"/>
          </a:xfrm>
          <a:prstGeom prst="rect">
            <a:avLst/>
          </a:prstGeom>
          <a:solidFill>
            <a:srgbClr val="E0E8EC"/>
          </a:solidFill>
          <a:ln w="9525" algn="ctr">
            <a:solidFill>
              <a:srgbClr val="E0E8EC"/>
            </a:solidFill>
            <a:round/>
            <a:headEnd/>
            <a:tailEnd/>
          </a:ln>
        </p:spPr>
        <p:txBody>
          <a:bodyPr/>
          <a:lstStyle>
            <a:lvl1pPr>
              <a:lnSpc>
                <a:spcPct val="95000"/>
              </a:lnSpc>
              <a:spcBef>
                <a:spcPct val="30000"/>
              </a:spcBef>
              <a:buChar char="•"/>
              <a:defRPr sz="3200">
                <a:solidFill>
                  <a:srgbClr val="000000"/>
                </a:solidFill>
                <a:latin typeface="Arial" panose="020B0604020202020204" pitchFamily="34" charset="0"/>
                <a:ea typeface="ＭＳ Ｐゴシック" panose="020B0600070205080204" pitchFamily="34" charset="-128"/>
              </a:defRPr>
            </a:lvl1pPr>
            <a:lvl2pPr marL="742950" indent="-285750">
              <a:lnSpc>
                <a:spcPct val="95000"/>
              </a:lnSpc>
              <a:spcBef>
                <a:spcPct val="30000"/>
              </a:spcBef>
              <a:buChar char="–"/>
              <a:defRPr sz="2800">
                <a:solidFill>
                  <a:srgbClr val="000000"/>
                </a:solidFill>
                <a:latin typeface="Arial" panose="020B0604020202020204" pitchFamily="34" charset="0"/>
                <a:ea typeface="ＭＳ Ｐゴシック" panose="020B0600070205080204" pitchFamily="34" charset="-128"/>
              </a:defRPr>
            </a:lvl2pPr>
            <a:lvl3pPr marL="1143000" indent="-228600">
              <a:lnSpc>
                <a:spcPct val="95000"/>
              </a:lnSpc>
              <a:spcBef>
                <a:spcPct val="30000"/>
              </a:spcBef>
              <a:buChar char="•"/>
              <a:defRPr sz="2400">
                <a:solidFill>
                  <a:srgbClr val="000000"/>
                </a:solidFill>
                <a:latin typeface="Arial" panose="020B0604020202020204" pitchFamily="34" charset="0"/>
                <a:ea typeface="ＭＳ Ｐゴシック" panose="020B0600070205080204" pitchFamily="34" charset="-128"/>
              </a:defRPr>
            </a:lvl3pPr>
            <a:lvl4pPr marL="16002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4pPr>
            <a:lvl5pPr marL="20574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5pPr>
            <a:lvl6pPr marL="25146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6pPr>
            <a:lvl7pPr marL="29718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7pPr>
            <a:lvl8pPr marL="34290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8pPr>
            <a:lvl9pPr marL="38862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9pPr>
          </a:lstStyle>
          <a:p>
            <a:pPr eaLnBrk="1" hangingPunct="1">
              <a:lnSpc>
                <a:spcPct val="100000"/>
              </a:lnSpc>
              <a:spcBef>
                <a:spcPct val="0"/>
              </a:spcBef>
              <a:buFontTx/>
              <a:buNone/>
            </a:pPr>
            <a:r>
              <a:rPr lang="en-US" altLang="en-US" sz="1100" b="1" dirty="0">
                <a:latin typeface="Calibri" panose="020F0502020204030204" pitchFamily="34" charset="0"/>
                <a:cs typeface="Calibri" panose="020F0502020204030204" pitchFamily="34" charset="0"/>
              </a:rPr>
              <a:t>Contraception and Safe Sex, Session III Topic 6 Slide 8</a:t>
            </a:r>
          </a:p>
        </p:txBody>
      </p:sp>
    </p:spTree>
    <p:extLst>
      <p:ext uri="{BB962C8B-B14F-4D97-AF65-F5344CB8AC3E}">
        <p14:creationId xmlns:p14="http://schemas.microsoft.com/office/powerpoint/2010/main" val="31098569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idx="4294967295"/>
          </p:nvPr>
        </p:nvSpPr>
        <p:spPr>
          <a:xfrm>
            <a:off x="609600" y="0"/>
            <a:ext cx="8487508" cy="1270001"/>
          </a:xfrm>
        </p:spPr>
        <p:txBody>
          <a:bodyPr/>
          <a:lstStyle/>
          <a:p>
            <a:pPr eaLnBrk="1" hangingPunct="1"/>
            <a:r>
              <a:rPr lang="en-US" altLang="en-US" sz="3200" dirty="0"/>
              <a:t>Psychological, Social, and Economic Consequences of Adolescent Pregnancy (continued) </a:t>
            </a:r>
          </a:p>
        </p:txBody>
      </p:sp>
      <p:sp>
        <p:nvSpPr>
          <p:cNvPr id="16387" name="Content Placeholder 2"/>
          <p:cNvSpPr>
            <a:spLocks noGrp="1"/>
          </p:cNvSpPr>
          <p:nvPr>
            <p:ph idx="4294967295"/>
          </p:nvPr>
        </p:nvSpPr>
        <p:spPr>
          <a:xfrm>
            <a:off x="1173774" y="1460501"/>
            <a:ext cx="7770934" cy="5159375"/>
          </a:xfrm>
        </p:spPr>
        <p:txBody>
          <a:bodyPr/>
          <a:lstStyle/>
          <a:p>
            <a:pPr marL="609600" indent="-609600" eaLnBrk="1" hangingPunct="1">
              <a:spcBef>
                <a:spcPct val="0"/>
              </a:spcBef>
              <a:buFontTx/>
              <a:buNone/>
            </a:pPr>
            <a:r>
              <a:rPr lang="en-US" altLang="en-US" sz="2600"/>
              <a:t>For Boys</a:t>
            </a:r>
          </a:p>
          <a:p>
            <a:pPr marL="609600" indent="-609600" eaLnBrk="1" hangingPunct="1">
              <a:spcBef>
                <a:spcPct val="0"/>
              </a:spcBef>
              <a:buFontTx/>
              <a:buNone/>
            </a:pPr>
            <a:r>
              <a:rPr lang="en-US" altLang="en-US" sz="2600"/>
              <a:t>• In some societies, early fatherhood may enhance a young man's social status, which may encourage boys to practice unprotected sex.</a:t>
            </a:r>
          </a:p>
          <a:p>
            <a:pPr marL="609600" indent="-609600" eaLnBrk="1" hangingPunct="1">
              <a:spcBef>
                <a:spcPct val="0"/>
              </a:spcBef>
              <a:buFontTx/>
              <a:buNone/>
            </a:pPr>
            <a:r>
              <a:rPr lang="en-US" altLang="en-US" sz="2600"/>
              <a:t>• Some boys refuse to take responsibility for the pregnancy which contributes to hardship for the mother and child and also can lead to future remorse.</a:t>
            </a:r>
          </a:p>
          <a:p>
            <a:pPr marL="609600" indent="-609600" eaLnBrk="1" hangingPunct="1">
              <a:spcBef>
                <a:spcPct val="0"/>
              </a:spcBef>
              <a:buFontTx/>
              <a:buNone/>
            </a:pPr>
            <a:r>
              <a:rPr lang="en-US" altLang="en-US" sz="2600"/>
              <a:t>•Lost opportunities for education and  economic advancement. </a:t>
            </a:r>
          </a:p>
          <a:p>
            <a:pPr marL="609600" indent="-609600" eaLnBrk="1" hangingPunct="1">
              <a:spcBef>
                <a:spcPct val="0"/>
              </a:spcBef>
              <a:buFontTx/>
              <a:buNone/>
            </a:pPr>
            <a:r>
              <a:rPr lang="en-US" altLang="en-US" sz="2600"/>
              <a:t>• Often ill prepared to raise a child </a:t>
            </a:r>
          </a:p>
          <a:p>
            <a:pPr marL="609600" indent="-609600" eaLnBrk="1" hangingPunct="1">
              <a:spcBef>
                <a:spcPct val="0"/>
              </a:spcBef>
              <a:buFontTx/>
              <a:buNone/>
            </a:pPr>
            <a:r>
              <a:rPr lang="en-US" altLang="en-US" sz="2600"/>
              <a:t>• Marriages are frequently unstable and end in divorce</a:t>
            </a:r>
          </a:p>
          <a:p>
            <a:pPr marL="609600" indent="-609600" eaLnBrk="1" hangingPunct="1">
              <a:lnSpc>
                <a:spcPct val="90000"/>
              </a:lnSpc>
              <a:spcBef>
                <a:spcPct val="75000"/>
              </a:spcBef>
              <a:buFontTx/>
              <a:buNone/>
            </a:pPr>
            <a:endParaRPr lang="en-US" altLang="en-US" sz="2800"/>
          </a:p>
        </p:txBody>
      </p:sp>
      <p:sp>
        <p:nvSpPr>
          <p:cNvPr id="2" name="Slide Number Placeholder 1"/>
          <p:cNvSpPr>
            <a:spLocks noGrp="1"/>
          </p:cNvSpPr>
          <p:nvPr>
            <p:ph type="sldNum" sz="quarter" idx="12"/>
          </p:nvPr>
        </p:nvSpPr>
        <p:spPr/>
        <p:txBody>
          <a:bodyPr/>
          <a:lstStyle/>
          <a:p>
            <a:pPr>
              <a:defRPr/>
            </a:pPr>
            <a:fld id="{C71EF75A-E727-4759-820F-3DD08647E991}" type="slidenum">
              <a:rPr lang="en-US" smtClean="0">
                <a:solidFill>
                  <a:srgbClr val="FFFFFF"/>
                </a:solidFill>
              </a:rPr>
              <a:pPr>
                <a:defRPr/>
              </a:pPr>
              <a:t>9</a:t>
            </a:fld>
            <a:endParaRPr lang="en-US">
              <a:solidFill>
                <a:srgbClr val="FFFFFF"/>
              </a:solidFill>
            </a:endParaRPr>
          </a:p>
        </p:txBody>
      </p:sp>
      <p:sp>
        <p:nvSpPr>
          <p:cNvPr id="5" name="Rectangle 5">
            <a:extLst>
              <a:ext uri="{FF2B5EF4-FFF2-40B4-BE49-F238E27FC236}">
                <a16:creationId xmlns:a16="http://schemas.microsoft.com/office/drawing/2014/main" id="{491BFE14-BBBE-4CA8-B70C-B88FE7348F6B}"/>
              </a:ext>
            </a:extLst>
          </p:cNvPr>
          <p:cNvSpPr>
            <a:spLocks noChangeArrowheads="1"/>
          </p:cNvSpPr>
          <p:nvPr/>
        </p:nvSpPr>
        <p:spPr bwMode="auto">
          <a:xfrm>
            <a:off x="5486400" y="6339156"/>
            <a:ext cx="3527474" cy="374650"/>
          </a:xfrm>
          <a:prstGeom prst="rect">
            <a:avLst/>
          </a:prstGeom>
          <a:solidFill>
            <a:srgbClr val="E0E8EC"/>
          </a:solidFill>
          <a:ln w="9525" algn="ctr">
            <a:solidFill>
              <a:srgbClr val="E0E8EC"/>
            </a:solidFill>
            <a:round/>
            <a:headEnd/>
            <a:tailEnd/>
          </a:ln>
        </p:spPr>
        <p:txBody>
          <a:bodyPr/>
          <a:lstStyle>
            <a:lvl1pPr>
              <a:lnSpc>
                <a:spcPct val="95000"/>
              </a:lnSpc>
              <a:spcBef>
                <a:spcPct val="30000"/>
              </a:spcBef>
              <a:buChar char="•"/>
              <a:defRPr sz="3200">
                <a:solidFill>
                  <a:srgbClr val="000000"/>
                </a:solidFill>
                <a:latin typeface="Arial" panose="020B0604020202020204" pitchFamily="34" charset="0"/>
                <a:ea typeface="ＭＳ Ｐゴシック" panose="020B0600070205080204" pitchFamily="34" charset="-128"/>
              </a:defRPr>
            </a:lvl1pPr>
            <a:lvl2pPr marL="742950" indent="-285750">
              <a:lnSpc>
                <a:spcPct val="95000"/>
              </a:lnSpc>
              <a:spcBef>
                <a:spcPct val="30000"/>
              </a:spcBef>
              <a:buChar char="–"/>
              <a:defRPr sz="2800">
                <a:solidFill>
                  <a:srgbClr val="000000"/>
                </a:solidFill>
                <a:latin typeface="Arial" panose="020B0604020202020204" pitchFamily="34" charset="0"/>
                <a:ea typeface="ＭＳ Ｐゴシック" panose="020B0600070205080204" pitchFamily="34" charset="-128"/>
              </a:defRPr>
            </a:lvl2pPr>
            <a:lvl3pPr marL="1143000" indent="-228600">
              <a:lnSpc>
                <a:spcPct val="95000"/>
              </a:lnSpc>
              <a:spcBef>
                <a:spcPct val="30000"/>
              </a:spcBef>
              <a:buChar char="•"/>
              <a:defRPr sz="2400">
                <a:solidFill>
                  <a:srgbClr val="000000"/>
                </a:solidFill>
                <a:latin typeface="Arial" panose="020B0604020202020204" pitchFamily="34" charset="0"/>
                <a:ea typeface="ＭＳ Ｐゴシック" panose="020B0600070205080204" pitchFamily="34" charset="-128"/>
              </a:defRPr>
            </a:lvl3pPr>
            <a:lvl4pPr marL="16002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4pPr>
            <a:lvl5pPr marL="20574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5pPr>
            <a:lvl6pPr marL="25146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6pPr>
            <a:lvl7pPr marL="29718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7pPr>
            <a:lvl8pPr marL="34290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8pPr>
            <a:lvl9pPr marL="38862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9pPr>
          </a:lstStyle>
          <a:p>
            <a:pPr eaLnBrk="1" hangingPunct="1">
              <a:lnSpc>
                <a:spcPct val="100000"/>
              </a:lnSpc>
              <a:spcBef>
                <a:spcPct val="0"/>
              </a:spcBef>
              <a:buFontTx/>
              <a:buNone/>
            </a:pPr>
            <a:r>
              <a:rPr lang="en-US" altLang="en-US" sz="1100" b="1" dirty="0">
                <a:latin typeface="Calibri" panose="020F0502020204030204" pitchFamily="34" charset="0"/>
                <a:cs typeface="Calibri" panose="020F0502020204030204" pitchFamily="34" charset="0"/>
              </a:rPr>
              <a:t>Contraception and Safe Sex, Session III Topic 6 Slide 9</a:t>
            </a:r>
          </a:p>
        </p:txBody>
      </p:sp>
    </p:spTree>
    <p:extLst>
      <p:ext uri="{BB962C8B-B14F-4D97-AF65-F5344CB8AC3E}">
        <p14:creationId xmlns:p14="http://schemas.microsoft.com/office/powerpoint/2010/main" val="2992893404"/>
      </p:ext>
    </p:extLst>
  </p:cSld>
  <p:clrMapOvr>
    <a:masterClrMapping/>
  </p:clrMapOvr>
</p:sld>
</file>

<file path=ppt/theme/theme1.xml><?xml version="1.0" encoding="utf-8"?>
<a:theme xmlns:a="http://schemas.openxmlformats.org/drawingml/2006/main" name="TRP Template">
  <a:themeElements>
    <a:clrScheme name="">
      <a:dk1>
        <a:srgbClr val="003366"/>
      </a:dk1>
      <a:lt1>
        <a:srgbClr val="FFFFFF"/>
      </a:lt1>
      <a:dk2>
        <a:srgbClr val="000099"/>
      </a:dk2>
      <a:lt2>
        <a:srgbClr val="FFFF00"/>
      </a:lt2>
      <a:accent1>
        <a:srgbClr val="3366CC"/>
      </a:accent1>
      <a:accent2>
        <a:srgbClr val="00B000"/>
      </a:accent2>
      <a:accent3>
        <a:srgbClr val="AAAACA"/>
      </a:accent3>
      <a:accent4>
        <a:srgbClr val="DADADA"/>
      </a:accent4>
      <a:accent5>
        <a:srgbClr val="ADB8E2"/>
      </a:accent5>
      <a:accent6>
        <a:srgbClr val="009F00"/>
      </a:accent6>
      <a:hlink>
        <a:srgbClr val="7BB6FD"/>
      </a:hlink>
      <a:folHlink>
        <a:srgbClr val="FFE701"/>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a:ln>
              <a:noFill/>
            </a:ln>
            <a:solidFill>
              <a:schemeClr val="tx1"/>
            </a:solidFill>
            <a:effectLst/>
            <a:latin typeface="Arial" charset="0"/>
          </a:defRPr>
        </a:defPPr>
      </a:lstStyle>
    </a:lnDef>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1_Default Design 13">
        <a:dk1>
          <a:srgbClr val="000000"/>
        </a:dk1>
        <a:lt1>
          <a:srgbClr val="FFFFFF"/>
        </a:lt1>
        <a:dk2>
          <a:srgbClr val="000000"/>
        </a:dk2>
        <a:lt2>
          <a:srgbClr val="080808"/>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14">
        <a:dk1>
          <a:srgbClr val="000000"/>
        </a:dk1>
        <a:lt1>
          <a:srgbClr val="5F5F5F"/>
        </a:lt1>
        <a:dk2>
          <a:srgbClr val="FFFFFF"/>
        </a:dk2>
        <a:lt2>
          <a:srgbClr val="080808"/>
        </a:lt2>
        <a:accent1>
          <a:srgbClr val="BBE0E3"/>
        </a:accent1>
        <a:accent2>
          <a:srgbClr val="333399"/>
        </a:accent2>
        <a:accent3>
          <a:srgbClr val="B6B6B6"/>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15">
        <a:dk1>
          <a:srgbClr val="003366"/>
        </a:dk1>
        <a:lt1>
          <a:srgbClr val="FFFFFF"/>
        </a:lt1>
        <a:dk2>
          <a:srgbClr val="000099"/>
        </a:dk2>
        <a:lt2>
          <a:srgbClr val="FFFF00"/>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16">
        <a:dk1>
          <a:srgbClr val="003366"/>
        </a:dk1>
        <a:lt1>
          <a:srgbClr val="FFFFFF"/>
        </a:lt1>
        <a:dk2>
          <a:srgbClr val="000099"/>
        </a:dk2>
        <a:lt2>
          <a:srgbClr val="FFFF00"/>
        </a:lt2>
        <a:accent1>
          <a:srgbClr val="3366CC"/>
        </a:accent1>
        <a:accent2>
          <a:srgbClr val="00B000"/>
        </a:accent2>
        <a:accent3>
          <a:srgbClr val="AAAACA"/>
        </a:accent3>
        <a:accent4>
          <a:srgbClr val="DADADA"/>
        </a:accent4>
        <a:accent5>
          <a:srgbClr val="ADB8E2"/>
        </a:accent5>
        <a:accent6>
          <a:srgbClr val="009F00"/>
        </a:accent6>
        <a:hlink>
          <a:srgbClr val="59A3FD"/>
        </a:hlink>
        <a:folHlink>
          <a:srgbClr val="FFE701"/>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143</TotalTime>
  <Words>2376</Words>
  <Application>Microsoft Office PowerPoint</Application>
  <PresentationFormat>On-screen Show (4:3)</PresentationFormat>
  <Paragraphs>145</Paragraphs>
  <Slides>13</Slides>
  <Notes>13</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13</vt:i4>
      </vt:variant>
    </vt:vector>
  </HeadingPairs>
  <TitlesOfParts>
    <vt:vector size="22" baseType="lpstr">
      <vt:lpstr>ＭＳ Ｐゴシック</vt:lpstr>
      <vt:lpstr>Arial</vt:lpstr>
      <vt:lpstr>Arial Black</vt:lpstr>
      <vt:lpstr>Calibri</vt:lpstr>
      <vt:lpstr>Courier New</vt:lpstr>
      <vt:lpstr>Symbol</vt:lpstr>
      <vt:lpstr>Times New Roman</vt:lpstr>
      <vt:lpstr>Wingdings 2</vt:lpstr>
      <vt:lpstr>TRP Template</vt:lpstr>
      <vt:lpstr>Pre-service Education on FP and AYSRH</vt:lpstr>
      <vt:lpstr>No Risk Sex </vt:lpstr>
      <vt:lpstr>Low Risk Sex</vt:lpstr>
      <vt:lpstr>Medium Risk Sex</vt:lpstr>
      <vt:lpstr>High Risk Sex</vt:lpstr>
      <vt:lpstr>Dual Protection</vt:lpstr>
      <vt:lpstr>Risks and Consequences of Adolescent Pregnancy</vt:lpstr>
      <vt:lpstr>Psychological, Social, and Economic Consequences of Adolescent Pregnancy  </vt:lpstr>
      <vt:lpstr>Psychological, Social, and Economic Consequences of Adolescent Pregnancy (continued) </vt:lpstr>
      <vt:lpstr>Healthy Timing and Spacing of Pregnancy (HTSP)</vt:lpstr>
      <vt:lpstr>Contraceptive Methods for Adolescents </vt:lpstr>
      <vt:lpstr>Common Side Effects of Contraceptive Methods and Their Impact on Clients</vt:lpstr>
      <vt:lpstr>Counseling About  Side Effects</vt:lpstr>
    </vt:vector>
  </TitlesOfParts>
  <Company>Pathfinder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Cathy Solter</dc:creator>
  <cp:lastModifiedBy>Elizabeth Williams</cp:lastModifiedBy>
  <cp:revision>11</cp:revision>
  <dcterms:created xsi:type="dcterms:W3CDTF">2017-09-23T02:12:32Z</dcterms:created>
  <dcterms:modified xsi:type="dcterms:W3CDTF">2018-04-13T14:54:32Z</dcterms:modified>
</cp:coreProperties>
</file>